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tiff" ContentType="image/tif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"/>
  </p:sldMasterIdLst>
  <p:notesMasterIdLst>
    <p:notesMasterId r:id="rId85"/>
  </p:notesMasterIdLst>
  <p:sldIdLst>
    <p:sldId id="381" r:id="rId3"/>
    <p:sldId id="384" r:id="rId4"/>
    <p:sldId id="385" r:id="rId5"/>
    <p:sldId id="386" r:id="rId6"/>
    <p:sldId id="387" r:id="rId7"/>
    <p:sldId id="388" r:id="rId8"/>
    <p:sldId id="389" r:id="rId9"/>
    <p:sldId id="258" r:id="rId10"/>
    <p:sldId id="390" r:id="rId11"/>
    <p:sldId id="267" r:id="rId12"/>
    <p:sldId id="356" r:id="rId13"/>
    <p:sldId id="282" r:id="rId14"/>
    <p:sldId id="284" r:id="rId15"/>
    <p:sldId id="285" r:id="rId16"/>
    <p:sldId id="286" r:id="rId17"/>
    <p:sldId id="391" r:id="rId18"/>
    <p:sldId id="392" r:id="rId19"/>
    <p:sldId id="403" r:id="rId20"/>
    <p:sldId id="405" r:id="rId21"/>
    <p:sldId id="259" r:id="rId22"/>
    <p:sldId id="291" r:id="rId23"/>
    <p:sldId id="353" r:id="rId24"/>
    <p:sldId id="354" r:id="rId25"/>
    <p:sldId id="315" r:id="rId26"/>
    <p:sldId id="358" r:id="rId27"/>
    <p:sldId id="293" r:id="rId28"/>
    <p:sldId id="342" r:id="rId29"/>
    <p:sldId id="294" r:id="rId30"/>
    <p:sldId id="299" r:id="rId31"/>
    <p:sldId id="343" r:id="rId32"/>
    <p:sldId id="369" r:id="rId33"/>
    <p:sldId id="344" r:id="rId34"/>
    <p:sldId id="312" r:id="rId35"/>
    <p:sldId id="320" r:id="rId36"/>
    <p:sldId id="395" r:id="rId37"/>
    <p:sldId id="360" r:id="rId38"/>
    <p:sldId id="359" r:id="rId39"/>
    <p:sldId id="362" r:id="rId40"/>
    <p:sldId id="363" r:id="rId41"/>
    <p:sldId id="364" r:id="rId42"/>
    <p:sldId id="352" r:id="rId43"/>
    <p:sldId id="366" r:id="rId44"/>
    <p:sldId id="368" r:id="rId45"/>
    <p:sldId id="300" r:id="rId46"/>
    <p:sldId id="370" r:id="rId47"/>
    <p:sldId id="371" r:id="rId48"/>
    <p:sldId id="406" r:id="rId49"/>
    <p:sldId id="372" r:id="rId50"/>
    <p:sldId id="367" r:id="rId51"/>
    <p:sldId id="323" r:id="rId52"/>
    <p:sldId id="321" r:id="rId53"/>
    <p:sldId id="398" r:id="rId54"/>
    <p:sldId id="399" r:id="rId55"/>
    <p:sldId id="396" r:id="rId56"/>
    <p:sldId id="397" r:id="rId57"/>
    <p:sldId id="302" r:id="rId58"/>
    <p:sldId id="313" r:id="rId59"/>
    <p:sldId id="400" r:id="rId60"/>
    <p:sldId id="314" r:id="rId61"/>
    <p:sldId id="303" r:id="rId62"/>
    <p:sldId id="304" r:id="rId63"/>
    <p:sldId id="394" r:id="rId64"/>
    <p:sldId id="401" r:id="rId65"/>
    <p:sldId id="306" r:id="rId66"/>
    <p:sldId id="379" r:id="rId67"/>
    <p:sldId id="380" r:id="rId68"/>
    <p:sldId id="307" r:id="rId69"/>
    <p:sldId id="373" r:id="rId70"/>
    <p:sldId id="308" r:id="rId71"/>
    <p:sldId id="332" r:id="rId72"/>
    <p:sldId id="375" r:id="rId73"/>
    <p:sldId id="402" r:id="rId74"/>
    <p:sldId id="309" r:id="rId75"/>
    <p:sldId id="376" r:id="rId76"/>
    <p:sldId id="333" r:id="rId77"/>
    <p:sldId id="311" r:id="rId78"/>
    <p:sldId id="334" r:id="rId79"/>
    <p:sldId id="335" r:id="rId80"/>
    <p:sldId id="337" r:id="rId81"/>
    <p:sldId id="377" r:id="rId82"/>
    <p:sldId id="338" r:id="rId83"/>
    <p:sldId id="404" r:id="rId8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675D"/>
    <a:srgbClr val="FFFF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11" autoAdjust="0"/>
  </p:normalViewPr>
  <p:slideViewPr>
    <p:cSldViewPr>
      <p:cViewPr varScale="1">
        <p:scale>
          <a:sx n="99" d="100"/>
          <a:sy n="99" d="100"/>
        </p:scale>
        <p:origin x="-234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084;&#1082;\&#1094;&#1084;&#1082;%202014-2015\&#1072;&#1085;&#1072;&#1083;&#1080;&#1079;%20&#1088;&#1072;&#1073;&#1086;&#1090;&#1099;%20&#1087;&#1088;&#1077;&#1087;&#1086;&#1076;&#1072;&#1074;&#1072;&#1090;&#1077;&#1083;&#1077;&#1081;%20&#1079;&#1072;%201%20&#1089;&#1077;&#1084;&#1077;&#1089;&#1090;&#1088;%202014%20&#1075;&#1086;&#1076;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084;&#1082;\&#1094;&#1084;&#1082;%202014-2015\&#1072;&#1085;&#1072;&#1083;&#1080;&#1079;%20&#1088;&#1072;&#1073;&#1086;&#1090;&#1099;%20&#1087;&#1088;&#1077;&#1087;&#1086;&#1076;&#1072;&#1074;&#1072;&#1090;&#1077;&#1083;&#1077;&#1081;%20&#1079;&#1072;%201%20&#1089;&#1077;&#1084;&#1077;&#1089;&#1090;&#1088;%202014%20&#1075;&#1086;&#1076;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title>
      <c:tx>
        <c:rich>
          <a:bodyPr/>
          <a:lstStyle/>
          <a:p>
            <a:pPr>
              <a:defRPr sz="1800"/>
            </a:pPr>
            <a:r>
              <a:rPr lang="ru-RU" sz="1800" dirty="0"/>
              <a:t>Анализ обучения  за 1 семестр </a:t>
            </a:r>
            <a:r>
              <a:rPr lang="ru-RU" sz="1800" dirty="0" smtClean="0"/>
              <a:t>2016-2017  </a:t>
            </a:r>
            <a:r>
              <a:rPr lang="ru-RU" sz="1800" dirty="0" err="1" smtClean="0"/>
              <a:t>уч</a:t>
            </a:r>
            <a:r>
              <a:rPr lang="ru-RU" sz="1800" dirty="0" smtClean="0"/>
              <a:t>. г</a:t>
            </a:r>
            <a:r>
              <a:rPr lang="ru-RU" sz="1800" dirty="0"/>
              <a:t>. </a:t>
            </a:r>
          </a:p>
        </c:rich>
      </c:tx>
      <c:layout>
        <c:manualLayout>
          <c:xMode val="edge"/>
          <c:yMode val="edge"/>
          <c:x val="0.10257033141793249"/>
          <c:y val="2.4561254167553392E-2"/>
        </c:manualLayout>
      </c:layout>
    </c:title>
    <c:plotArea>
      <c:layout>
        <c:manualLayout>
          <c:layoutTarget val="inner"/>
          <c:xMode val="edge"/>
          <c:yMode val="edge"/>
          <c:x val="2.9451137884873167E-2"/>
          <c:y val="0.26408039784500864"/>
          <c:w val="0.9410977242302544"/>
          <c:h val="0.59209494690484854"/>
        </c:manualLayout>
      </c:layout>
      <c:barChart>
        <c:barDir val="bar"/>
        <c:grouping val="clustered"/>
        <c:ser>
          <c:idx val="0"/>
          <c:order val="0"/>
          <c:tx>
            <c:v>У</c:v>
          </c:tx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'19'!$A$7:$A$9</c:f>
              <c:strCache>
                <c:ptCount val="3"/>
                <c:pt idx="0">
                  <c:v>Т-16</c:v>
                </c:pt>
                <c:pt idx="1">
                  <c:v>Т-15</c:v>
                </c:pt>
                <c:pt idx="2">
                  <c:v>О-17</c:v>
                </c:pt>
              </c:strCache>
            </c:strRef>
          </c:cat>
          <c:val>
            <c:numRef>
              <c:f>'19'!$G$7:$G$9</c:f>
              <c:numCache>
                <c:formatCode>0.0</c:formatCode>
                <c:ptCount val="3"/>
                <c:pt idx="0">
                  <c:v>53.333333333333336</c:v>
                </c:pt>
                <c:pt idx="1">
                  <c:v>50</c:v>
                </c:pt>
                <c:pt idx="2">
                  <c:v>58.333333333333336</c:v>
                </c:pt>
              </c:numCache>
            </c:numRef>
          </c:val>
        </c:ser>
        <c:ser>
          <c:idx val="1"/>
          <c:order val="1"/>
          <c:tx>
            <c:v>К</c:v>
          </c:tx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'19'!$A$7:$A$9</c:f>
              <c:strCache>
                <c:ptCount val="3"/>
                <c:pt idx="0">
                  <c:v>Т-16</c:v>
                </c:pt>
                <c:pt idx="1">
                  <c:v>Т-15</c:v>
                </c:pt>
                <c:pt idx="2">
                  <c:v>О-17</c:v>
                </c:pt>
              </c:strCache>
            </c:strRef>
          </c:cat>
          <c:val>
            <c:numRef>
              <c:f>'19'!$H$7:$H$9</c:f>
              <c:numCache>
                <c:formatCode>0.0</c:formatCode>
                <c:ptCount val="3"/>
                <c:pt idx="0">
                  <c:v>13.333333333333334</c:v>
                </c:pt>
                <c:pt idx="1">
                  <c:v>17.857142857142829</c:v>
                </c:pt>
                <c:pt idx="2">
                  <c:v>8.3333333333333321</c:v>
                </c:pt>
              </c:numCache>
            </c:numRef>
          </c:val>
        </c:ser>
        <c:dLbls/>
        <c:axId val="105485824"/>
        <c:axId val="105484288"/>
      </c:barChart>
      <c:valAx>
        <c:axId val="105484288"/>
        <c:scaling>
          <c:orientation val="minMax"/>
        </c:scaling>
        <c:delete val="1"/>
        <c:axPos val="b"/>
        <c:numFmt formatCode="0.0" sourceLinked="1"/>
        <c:tickLblPos val="none"/>
        <c:crossAx val="105485824"/>
        <c:crosses val="autoZero"/>
        <c:crossBetween val="between"/>
      </c:valAx>
      <c:catAx>
        <c:axId val="105485824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105484288"/>
        <c:crosses val="autoZero"/>
        <c:auto val="1"/>
        <c:lblAlgn val="ctr"/>
        <c:lblOffset val="100"/>
      </c:catAx>
    </c:plotArea>
    <c:legend>
      <c:legendPos val="t"/>
      <c:layout/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1"/>
  <c:chart>
    <c:autoTitleDeleted val="1"/>
    <c:plotArea>
      <c:layout>
        <c:manualLayout>
          <c:layoutTarget val="inner"/>
          <c:xMode val="edge"/>
          <c:yMode val="edge"/>
          <c:x val="2.9451137884872983E-2"/>
          <c:y val="0.26408039784500775"/>
          <c:w val="0.9410977242302544"/>
          <c:h val="0.63749274761707464"/>
        </c:manualLayout>
      </c:layout>
      <c:lineChart>
        <c:grouping val="stacked"/>
        <c:ser>
          <c:idx val="0"/>
          <c:order val="0"/>
          <c:tx>
            <c:v>У</c:v>
          </c:tx>
          <c:spPr>
            <a:ln w="57150">
              <a:solidFill>
                <a:schemeClr val="accent6">
                  <a:lumMod val="50000"/>
                </a:schemeClr>
              </a:solidFill>
            </a:ln>
          </c:spPr>
          <c:marker>
            <c:spPr>
              <a:ln w="57150">
                <a:solidFill>
                  <a:schemeClr val="accent6">
                    <a:lumMod val="50000"/>
                  </a:schemeClr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'11'!$A$7:$A$9</c:f>
              <c:strCache>
                <c:ptCount val="3"/>
                <c:pt idx="0">
                  <c:v>Т-16</c:v>
                </c:pt>
                <c:pt idx="1">
                  <c:v>Т-15</c:v>
                </c:pt>
                <c:pt idx="2">
                  <c:v>О-17</c:v>
                </c:pt>
              </c:strCache>
            </c:strRef>
          </c:cat>
          <c:val>
            <c:numRef>
              <c:f>'11'!$G$7:$G$9</c:f>
              <c:numCache>
                <c:formatCode>0.0</c:formatCode>
                <c:ptCount val="3"/>
                <c:pt idx="0">
                  <c:v>33.333333333333329</c:v>
                </c:pt>
                <c:pt idx="1">
                  <c:v>71.428571428571388</c:v>
                </c:pt>
                <c:pt idx="2">
                  <c:v>52</c:v>
                </c:pt>
              </c:numCache>
            </c:numRef>
          </c:val>
        </c:ser>
        <c:ser>
          <c:idx val="1"/>
          <c:order val="1"/>
          <c:tx>
            <c:v>К</c:v>
          </c:tx>
          <c:spPr>
            <a:ln w="38100">
              <a:solidFill>
                <a:schemeClr val="accent2">
                  <a:lumMod val="75000"/>
                </a:schemeClr>
              </a:solidFill>
            </a:ln>
          </c:spPr>
          <c:marker>
            <c:spPr>
              <a:ln w="38100">
                <a:solidFill>
                  <a:schemeClr val="accent2">
                    <a:lumMod val="75000"/>
                  </a:schemeClr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'11'!$A$7:$A$9</c:f>
              <c:strCache>
                <c:ptCount val="3"/>
                <c:pt idx="0">
                  <c:v>Т-16</c:v>
                </c:pt>
                <c:pt idx="1">
                  <c:v>Т-15</c:v>
                </c:pt>
                <c:pt idx="2">
                  <c:v>О-17</c:v>
                </c:pt>
              </c:strCache>
            </c:strRef>
          </c:cat>
          <c:val>
            <c:numRef>
              <c:f>'11'!$H$7:$H$9</c:f>
              <c:numCache>
                <c:formatCode>0.0</c:formatCode>
                <c:ptCount val="3"/>
                <c:pt idx="0">
                  <c:v>10</c:v>
                </c:pt>
                <c:pt idx="1">
                  <c:v>17.857142857142829</c:v>
                </c:pt>
                <c:pt idx="2">
                  <c:v>16</c:v>
                </c:pt>
              </c:numCache>
            </c:numRef>
          </c:val>
        </c:ser>
        <c:dLbls>
          <c:showVal val="1"/>
        </c:dLbls>
        <c:marker val="1"/>
        <c:axId val="105886080"/>
        <c:axId val="105887616"/>
      </c:lineChart>
      <c:catAx>
        <c:axId val="105886080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105887616"/>
        <c:crosses val="autoZero"/>
        <c:auto val="1"/>
        <c:lblAlgn val="ctr"/>
        <c:lblOffset val="100"/>
      </c:catAx>
      <c:valAx>
        <c:axId val="105887616"/>
        <c:scaling>
          <c:orientation val="minMax"/>
        </c:scaling>
        <c:delete val="1"/>
        <c:axPos val="l"/>
        <c:numFmt formatCode="0.0" sourceLinked="1"/>
        <c:tickLblPos val="none"/>
        <c:crossAx val="105886080"/>
        <c:crosses val="autoZero"/>
        <c:crossBetween val="between"/>
      </c:valAx>
    </c:plotArea>
    <c:legend>
      <c:legendPos val="t"/>
      <c:legendEntry>
        <c:idx val="0"/>
        <c:txPr>
          <a:bodyPr/>
          <a:lstStyle/>
          <a:p>
            <a:pPr>
              <a:defRPr sz="160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/>
            </a:pPr>
            <a:endParaRPr lang="ru-RU"/>
          </a:p>
        </c:txPr>
      </c:legendEntry>
      <c:layout>
        <c:manualLayout>
          <c:xMode val="edge"/>
          <c:yMode val="edge"/>
          <c:x val="0.43147764283500678"/>
          <c:y val="2.4609668693142621E-2"/>
          <c:w val="0.24286614352791228"/>
          <c:h val="0.20609079611309344"/>
        </c:manualLayout>
      </c:layout>
    </c:legend>
    <c:plotVisOnly val="1"/>
    <c:dispBlanksAs val="zero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8DB960-2B76-49A4-B4DC-4E752D1B98C4}" type="datetimeFigureOut">
              <a:rPr lang="ru-RU" smtClean="0"/>
              <a:pPr/>
              <a:t>17.05.2018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C0730A-D9D0-4B64-B15A-CC5DED5201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936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14D2280-1233-44AA-82F6-B9ECC1E0B1AC}" type="slidenum">
              <a:rPr lang="ru-RU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43560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DF6292-ED1D-42FC-9306-A9A098FFF0D7}" type="slidenum">
              <a:rPr lang="ru-RU" smtClean="0"/>
              <a:pPr/>
              <a:t>18</a:t>
            </a:fld>
            <a:endParaRPr lang="ru-RU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1916739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93A090C-40F7-47F5-B04C-DC80651F1EFE}" type="slidenum">
              <a:rPr lang="ru-RU"/>
              <a:pPr>
                <a:defRPr/>
              </a:pPr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75533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93A090C-40F7-47F5-B04C-DC80651F1EFE}" type="slidenum">
              <a:rPr lang="ru-RU"/>
              <a:pPr>
                <a:defRPr/>
              </a:pPr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75533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AE751B4-223D-4E6A-B11A-708E5DF902A1}" type="slidenum">
              <a:rPr lang="ru-RU"/>
              <a:pPr/>
              <a:t>38</a:t>
            </a:fld>
            <a:endParaRPr lang="ru-RU"/>
          </a:p>
        </p:txBody>
      </p:sp>
      <p:sp>
        <p:nvSpPr>
          <p:cNvPr id="22531" name="Text Box 1"/>
          <p:cNvSpPr txBox="1">
            <a:spLocks noChangeArrowheads="1"/>
          </p:cNvSpPr>
          <p:nvPr/>
        </p:nvSpPr>
        <p:spPr bwMode="auto">
          <a:xfrm>
            <a:off x="1143000" y="674688"/>
            <a:ext cx="4568825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2532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4811175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C5C96C1-D78D-4284-A77C-C687CED9C321}" type="slidenum">
              <a:rPr lang="ru-RU"/>
              <a:pPr/>
              <a:t>40</a:t>
            </a:fld>
            <a:endParaRPr lang="ru-RU"/>
          </a:p>
        </p:txBody>
      </p:sp>
      <p:sp>
        <p:nvSpPr>
          <p:cNvPr id="2355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7863"/>
            <a:ext cx="4591050" cy="3444875"/>
          </a:xfrm>
          <a:ln/>
        </p:spPr>
      </p:sp>
      <p:sp>
        <p:nvSpPr>
          <p:cNvPr id="2355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208463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712674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8A10F38-4BFD-4266-8C81-E07199A291B8}" type="slidenum">
              <a:rPr lang="ru-RU"/>
              <a:pPr/>
              <a:t>45</a:t>
            </a:fld>
            <a:endParaRPr lang="ru-RU"/>
          </a:p>
        </p:txBody>
      </p:sp>
      <p:sp>
        <p:nvSpPr>
          <p:cNvPr id="245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7863"/>
            <a:ext cx="4591050" cy="3444875"/>
          </a:xfrm>
          <a:ln/>
        </p:spPr>
      </p:sp>
      <p:sp>
        <p:nvSpPr>
          <p:cNvPr id="2458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208463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2567590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4038599"/>
            <a:ext cx="9144000" cy="1930879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ru-RU"/>
          </a:p>
        </p:txBody>
      </p:sp>
      <p:sp>
        <p:nvSpPr>
          <p:cNvPr id="10" name="Rectangle 9"/>
          <p:cNvSpPr/>
          <p:nvPr/>
        </p:nvSpPr>
        <p:spPr>
          <a:xfrm>
            <a:off x="0" y="4111751"/>
            <a:ext cx="1371600" cy="1776953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accent4">
                  <a:lumMod val="20000"/>
                  <a:lumOff val="80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ru-RU"/>
          </a:p>
        </p:txBody>
      </p:sp>
      <p:sp>
        <p:nvSpPr>
          <p:cNvPr id="11" name="Rectangle 10"/>
          <p:cNvSpPr/>
          <p:nvPr/>
        </p:nvSpPr>
        <p:spPr>
          <a:xfrm>
            <a:off x="1371600" y="4111751"/>
            <a:ext cx="7772400" cy="1776953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ru-RU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371600" y="4191000"/>
            <a:ext cx="7467600" cy="1066800"/>
          </a:xfrm>
        </p:spPr>
        <p:txBody>
          <a:bodyPr anchor="b">
            <a:normAutofit/>
          </a:bodyPr>
          <a:lstStyle>
            <a:lvl1pPr>
              <a:defRPr sz="4400" cap="none" baseline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ru-RU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5257800"/>
            <a:ext cx="7467600" cy="609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400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ru-RU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233160"/>
            <a:ext cx="1752600" cy="32004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1400">
                <a:solidFill>
                  <a:schemeClr val="bg2"/>
                </a:solidFill>
              </a:defRPr>
            </a:lvl1pPr>
          </a:lstStyle>
          <a:p>
            <a:fld id="{DA480A42-1B47-4A74-9A1D-F67E9D003F15}" type="datetimeFigureOut">
              <a:rPr lang="ru-RU" smtClean="0"/>
              <a:pPr/>
              <a:t>17.05.2018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200399" y="6233160"/>
            <a:ext cx="4752393" cy="320040"/>
          </a:xfrm>
          <a:prstGeom prst="rect">
            <a:avLst/>
          </a:prstGeom>
        </p:spPr>
        <p:txBody>
          <a:bodyPr anchor="b" anchorCtr="0"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6233160"/>
            <a:ext cx="838200" cy="320040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024F9E6-8BD1-4849-86DE-3CD23B63DC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A42-1B47-4A74-9A1D-F67E9D003F15}" type="datetimeFigureOut">
              <a:rPr lang="ru-RU" smtClean="0"/>
              <a:pPr/>
              <a:t>17.05.2018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24F9E6-8BD1-4849-86DE-3CD23B63DC4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Pr>
        <a:gradFill flip="none" rotWithShape="1">
          <a:gsLst>
            <a:gs pos="0">
              <a:schemeClr val="accent3">
                <a:lumMod val="60000"/>
                <a:lumOff val="40000"/>
              </a:schemeClr>
            </a:gs>
            <a:gs pos="50000">
              <a:schemeClr val="accent3">
                <a:lumMod val="20000"/>
                <a:lumOff val="80000"/>
              </a:schemeClr>
            </a:gs>
            <a:gs pos="100000">
              <a:schemeClr val="bg1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ru-RU"/>
          </a:p>
        </p:txBody>
      </p:sp>
      <p:sp>
        <p:nvSpPr>
          <p:cNvPr id="7" name="Rectangle 6"/>
          <p:cNvSpPr/>
          <p:nvPr/>
        </p:nvSpPr>
        <p:spPr bwMode="white">
          <a:xfrm>
            <a:off x="8823960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ru-RU"/>
          </a:p>
        </p:txBody>
      </p:sp>
      <p:sp>
        <p:nvSpPr>
          <p:cNvPr id="8" name="Rectangle 7"/>
          <p:cNvSpPr/>
          <p:nvPr/>
        </p:nvSpPr>
        <p:spPr>
          <a:xfrm>
            <a:off x="8915400" y="533400"/>
            <a:ext cx="228600" cy="6324600"/>
          </a:xfrm>
          <a:prstGeom prst="rect">
            <a:avLst/>
          </a:prstGeom>
          <a:solidFill>
            <a:schemeClr val="tx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ru-RU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533400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accent4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0800000" scaled="1"/>
          </a:gra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ru-RU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A42-1B47-4A74-9A1D-F67E9D003F15}" type="datetimeFigureOut">
              <a:rPr lang="ru-RU" smtClean="0"/>
              <a:pPr/>
              <a:t>17.05.2018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24F9E6-8BD1-4849-86DE-3CD23B63DC4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400800" cy="1219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2438400" y="1600200"/>
            <a:ext cx="31242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715000" y="1600200"/>
            <a:ext cx="31242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C330F-054A-470A-8F93-C644D9A14B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762000" y="1600200"/>
            <a:ext cx="8004048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A42-1B47-4A74-9A1D-F67E9D003F15}" type="datetimeFigureOut">
              <a:rPr lang="ru-RU" smtClean="0"/>
              <a:pPr/>
              <a:t>17.05.2018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24F9E6-8BD1-4849-86DE-3CD23B63DC4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620000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ru-RU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371600" cy="9906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accent4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ru-RU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tx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 anchor="ctr" anchorCtr="0"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ru-RU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A42-1B47-4A74-9A1D-F67E9D003F15}" type="datetimeFigureOut">
              <a:rPr lang="ru-RU" smtClean="0"/>
              <a:pPr/>
              <a:t>17.05.2018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24F9E6-8BD1-4849-86DE-3CD23B63DC4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7620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768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ru-RU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A42-1B47-4A74-9A1D-F67E9D003F15}" type="datetimeFigureOut">
              <a:rPr lang="ru-RU" smtClean="0"/>
              <a:pPr/>
              <a:t>17.05.2018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24F9E6-8BD1-4849-86DE-3CD23B63DC4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7620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ru-RU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768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ru-RU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762000" y="1752600"/>
            <a:ext cx="3886200" cy="640080"/>
          </a:xfrm>
          <a:solidFill>
            <a:schemeClr val="accent3"/>
          </a:solidFill>
        </p:spPr>
        <p:txBody>
          <a:bodyPr rtlCol="0" anchor="ctr"/>
          <a:lstStyle>
            <a:lvl1pPr marL="0" indent="0">
              <a:buFontTx/>
              <a:buNone/>
              <a:defRPr sz="2000" b="0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76800" y="1752600"/>
            <a:ext cx="3886200" cy="640080"/>
          </a:xfrm>
          <a:solidFill>
            <a:schemeClr val="accent3"/>
          </a:solidFill>
        </p:spPr>
        <p:txBody>
          <a:bodyPr rtlCol="0" anchor="ctr"/>
          <a:lstStyle>
            <a:lvl1pPr marL="0" indent="0">
              <a:buFontTx/>
              <a:buNone/>
              <a:defRPr sz="2000" b="0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A42-1B47-4A74-9A1D-F67E9D003F15}" type="datetimeFigureOut">
              <a:rPr lang="ru-RU" smtClean="0"/>
              <a:pPr/>
              <a:t>17.05.2018</a:t>
            </a:fld>
            <a:endParaRPr lang="ru-RU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24F9E6-8BD1-4849-86DE-3CD23B63DC4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A42-1B47-4A74-9A1D-F67E9D003F15}" type="datetimeFigureOut">
              <a:rPr lang="ru-RU" smtClean="0"/>
              <a:pPr/>
              <a:t>17.05.2018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24F9E6-8BD1-4849-86DE-3CD23B63DC4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A42-1B47-4A74-9A1D-F67E9D003F15}" type="datetimeFigureOut">
              <a:rPr lang="ru-RU" smtClean="0"/>
              <a:pPr/>
              <a:t>17.05.2018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24F9E6-8BD1-4849-86DE-3CD23B63DC4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62000" y="1600200"/>
            <a:ext cx="1600200" cy="4495800"/>
          </a:xfrm>
          <a:solidFill>
            <a:schemeClr val="accent3"/>
          </a:solidFill>
          <a:ln w="50800" cap="sq" cmpd="dbl" algn="ctr">
            <a:noFill/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438400" y="1600200"/>
            <a:ext cx="6324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A42-1B47-4A74-9A1D-F67E9D003F15}" type="datetimeFigureOut">
              <a:rPr lang="ru-RU" smtClean="0"/>
              <a:pPr/>
              <a:t>17.05.2018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24F9E6-8BD1-4849-86DE-3CD23B63DC4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600" y="5486400"/>
            <a:ext cx="7543800" cy="685800"/>
          </a:xfrm>
        </p:spPr>
        <p:txBody>
          <a:bodyPr/>
          <a:lstStyle>
            <a:lvl1pPr marL="0" indent="0">
              <a:buFontTx/>
              <a:buNone/>
              <a:defRPr sz="1700">
                <a:solidFill>
                  <a:schemeClr val="tx2"/>
                </a:solidFill>
              </a:defRPr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0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ru-RU"/>
          </a:p>
        </p:txBody>
      </p:sp>
      <p:sp>
        <p:nvSpPr>
          <p:cNvPr id="9" name="Rectangle 8"/>
          <p:cNvSpPr/>
          <p:nvPr/>
        </p:nvSpPr>
        <p:spPr>
          <a:xfrm>
            <a:off x="0" y="4658868"/>
            <a:ext cx="1371600" cy="713232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accent4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0800000" scaled="1"/>
          </a:gra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ru-RU"/>
          </a:p>
        </p:txBody>
      </p:sp>
      <p:sp>
        <p:nvSpPr>
          <p:cNvPr id="10" name="Rectangle 9"/>
          <p:cNvSpPr/>
          <p:nvPr/>
        </p:nvSpPr>
        <p:spPr>
          <a:xfrm>
            <a:off x="1371600" y="4658868"/>
            <a:ext cx="7772400" cy="713232"/>
          </a:xfrm>
          <a:prstGeom prst="rect">
            <a:avLst/>
          </a:prstGeom>
          <a:solidFill>
            <a:schemeClr val="tx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4675516"/>
            <a:ext cx="7543800" cy="658483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71600" y="0"/>
            <a:ext cx="7772400" cy="4568952"/>
          </a:xfr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ru-RU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A42-1B47-4A74-9A1D-F67E9D003F15}" type="datetimeFigureOut">
              <a:rPr lang="ru-RU" smtClean="0"/>
              <a:pPr/>
              <a:t>17.05.2018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24F9E6-8BD1-4849-86DE-3CD23B63DC4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0000"/>
                <a:lumOff val="40000"/>
              </a:schemeClr>
            </a:gs>
            <a:gs pos="50000">
              <a:schemeClr val="accent3">
                <a:lumMod val="20000"/>
                <a:lumOff val="80000"/>
              </a:schemeClr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762000" y="381000"/>
            <a:ext cx="8001000" cy="11430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ru-RU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765048" y="1600200"/>
            <a:ext cx="80010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ru-RU"/>
          </a:p>
        </p:txBody>
      </p:sp>
      <p:sp>
        <p:nvSpPr>
          <p:cNvPr id="7" name="Rectangle 6"/>
          <p:cNvSpPr/>
          <p:nvPr/>
        </p:nvSpPr>
        <p:spPr bwMode="white">
          <a:xfrm>
            <a:off x="0" y="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ru-RU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53340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accent4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ru-RU"/>
          </a:p>
        </p:txBody>
      </p:sp>
      <p:sp>
        <p:nvSpPr>
          <p:cNvPr id="9" name="Rectangle 8"/>
          <p:cNvSpPr/>
          <p:nvPr/>
        </p:nvSpPr>
        <p:spPr>
          <a:xfrm>
            <a:off x="533400" y="0"/>
            <a:ext cx="8610600" cy="228600"/>
          </a:xfrm>
          <a:prstGeom prst="rect">
            <a:avLst/>
          </a:prstGeom>
          <a:solidFill>
            <a:schemeClr val="tx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ru-RU"/>
          </a:p>
        </p:txBody>
      </p:sp>
      <p:sp>
        <p:nvSpPr>
          <p:cNvPr id="21" name="Date Placeholder 27"/>
          <p:cNvSpPr>
            <a:spLocks noGrp="1"/>
          </p:cNvSpPr>
          <p:nvPr>
            <p:ph type="dt" sz="half" idx="2"/>
          </p:nvPr>
        </p:nvSpPr>
        <p:spPr>
          <a:xfrm>
            <a:off x="1371600" y="6233160"/>
            <a:ext cx="1752600" cy="32004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1400">
                <a:solidFill>
                  <a:schemeClr val="bg2"/>
                </a:solidFill>
              </a:defRPr>
            </a:lvl1pPr>
          </a:lstStyle>
          <a:p>
            <a:fld id="{DA480A42-1B47-4A74-9A1D-F67E9D003F15}" type="datetimeFigureOut">
              <a:rPr lang="ru-RU" smtClean="0"/>
              <a:pPr/>
              <a:t>17.05.2018</a:t>
            </a:fld>
            <a:endParaRPr lang="ru-RU"/>
          </a:p>
        </p:txBody>
      </p:sp>
      <p:sp>
        <p:nvSpPr>
          <p:cNvPr id="24" name="Footer Placeholder 16"/>
          <p:cNvSpPr>
            <a:spLocks noGrp="1"/>
          </p:cNvSpPr>
          <p:nvPr>
            <p:ph type="ftr" sz="quarter" idx="3"/>
          </p:nvPr>
        </p:nvSpPr>
        <p:spPr>
          <a:xfrm>
            <a:off x="3200399" y="6233160"/>
            <a:ext cx="4752393" cy="32004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r">
              <a:defRPr sz="14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25" name="Slide Number Placeholder 28"/>
          <p:cNvSpPr>
            <a:spLocks noGrp="1"/>
          </p:cNvSpPr>
          <p:nvPr>
            <p:ph type="sldNum" sz="quarter" idx="4"/>
          </p:nvPr>
        </p:nvSpPr>
        <p:spPr>
          <a:xfrm>
            <a:off x="8001000" y="6233160"/>
            <a:ext cx="838200" cy="32004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fld id="{4024F9E6-8BD1-4849-86DE-3CD23B63DC4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44" r:id="rId12"/>
  </p:sldLayoutIdLst>
  <p:transition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tx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tx2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tx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tx2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tx2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4653136"/>
            <a:ext cx="7740352" cy="1066800"/>
          </a:xfrm>
        </p:spPr>
        <p:txBody>
          <a:bodyPr>
            <a:noAutofit/>
          </a:bodyPr>
          <a:lstStyle/>
          <a:p>
            <a:r>
              <a:rPr lang="ru-RU" sz="23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Механизм формирования ПОРТФОЛИО преподавателей спецдисциплин и мастеров п/о </a:t>
            </a:r>
            <a:br>
              <a:rPr lang="ru-RU" sz="23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23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в соответствии с новыми критериями оценки </a:t>
            </a:r>
            <a:br>
              <a:rPr lang="ru-RU" sz="23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23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их профессиональной деятельности</a:t>
            </a:r>
            <a:endParaRPr lang="ru-RU" sz="2300" b="1" dirty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6021288"/>
            <a:ext cx="7467600" cy="609600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10000"/>
                  </a:schemeClr>
                </a:solidFill>
              </a:rPr>
              <a:t>Обучающий семинар, 18.05.2018</a:t>
            </a:r>
            <a:endParaRPr lang="ru-RU" b="1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4509120"/>
            <a:ext cx="7467600" cy="10668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Приемы  формирования ПОРТФОЛИО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6013" y="1125538"/>
            <a:ext cx="7056437" cy="45227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Цели и задачи портфолио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latin typeface="+mn-lt"/>
              </a:rPr>
              <a:t> 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2400" dirty="0">
                <a:latin typeface="+mn-lt"/>
              </a:rPr>
              <a:t>Оценочно-стимулирующая.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+mn-lt"/>
              </a:rPr>
              <a:t>2. Развивающая по отношению к образовательной ситуации. Структура портфолио представляет собой своеобразный ориентир возможных видов активности педагогических работников.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ru-RU" sz="800" b="1" i="1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+mn-lt"/>
              </a:rPr>
              <a:t>3. Демонстрационная по отношению к процедуре экспертизы профессиональной компетентности  педагога.</a:t>
            </a:r>
            <a:endParaRPr lang="ru-RU" sz="2400" b="1" i="1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СТРУКТУРА  ПОРТФОЛИО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4210" t="25439" r="23612" b="8956"/>
          <a:stretch>
            <a:fillRect/>
          </a:stretch>
        </p:blipFill>
        <p:spPr bwMode="auto">
          <a:xfrm>
            <a:off x="1547664" y="1556792"/>
            <a:ext cx="6315628" cy="446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3059832" cy="2376264"/>
          </a:xfrm>
        </p:spPr>
        <p:txBody>
          <a:bodyPr>
            <a:normAutofit/>
          </a:bodyPr>
          <a:lstStyle/>
          <a:p>
            <a:r>
              <a:rPr lang="ru-RU" dirty="0" smtClean="0"/>
              <a:t>папка </a:t>
            </a:r>
            <a:r>
              <a:rPr lang="ru-RU" sz="4000" b="1" dirty="0" smtClean="0"/>
              <a:t>Общие сведения</a:t>
            </a:r>
            <a:endParaRPr lang="ru-RU" sz="4000" b="1" dirty="0"/>
          </a:p>
        </p:txBody>
      </p:sp>
      <p:pic>
        <p:nvPicPr>
          <p:cNvPr id="4" name="Содержимое 3"/>
          <p:cNvPicPr>
            <a:picLocks noGrp="1"/>
          </p:cNvPicPr>
          <p:nvPr>
            <p:ph sz="quarter" idx="1"/>
          </p:nvPr>
        </p:nvPicPr>
        <p:blipFill>
          <a:blip r:embed="rId2" cstate="print"/>
          <a:srcRect l="5986" t="21483" r="64581" b="7985"/>
          <a:stretch>
            <a:fillRect/>
          </a:stretch>
        </p:blipFill>
        <p:spPr bwMode="auto">
          <a:xfrm>
            <a:off x="2771800" y="188640"/>
            <a:ext cx="5472608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sz="quarter" idx="1"/>
          </p:nvPr>
        </p:nvPicPr>
        <p:blipFill>
          <a:blip r:embed="rId2" cstate="print"/>
          <a:srcRect l="34955" t="22814" r="34473" b="8555"/>
          <a:stretch>
            <a:fillRect/>
          </a:stretch>
        </p:blipFill>
        <p:spPr bwMode="auto">
          <a:xfrm>
            <a:off x="1907704" y="0"/>
            <a:ext cx="52565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>
          <a:xfrm>
            <a:off x="762000" y="692696"/>
            <a:ext cx="7914456" cy="5479504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Заявление</a:t>
            </a:r>
          </a:p>
          <a:p>
            <a:r>
              <a:rPr lang="ru-RU" dirty="0" smtClean="0"/>
              <a:t>Предыдущий аттестационный лист/приказ (скан-копия или ксерокопия)</a:t>
            </a:r>
          </a:p>
          <a:p>
            <a:r>
              <a:rPr lang="ru-RU" dirty="0" smtClean="0"/>
              <a:t>Копия трудовой книжки</a:t>
            </a:r>
          </a:p>
          <a:p>
            <a:r>
              <a:rPr lang="ru-RU" dirty="0" smtClean="0"/>
              <a:t>Справка с места работы</a:t>
            </a:r>
          </a:p>
          <a:p>
            <a:r>
              <a:rPr lang="ru-RU" dirty="0" smtClean="0"/>
              <a:t>Копия лицензии ОУ на право ведения образовательной деятельности</a:t>
            </a:r>
          </a:p>
          <a:p>
            <a:r>
              <a:rPr lang="ru-RU" dirty="0" smtClean="0"/>
              <a:t>Копия  диплома об образовании (свидетельство о заключении </a:t>
            </a:r>
            <a:r>
              <a:rPr lang="ru-RU" dirty="0" err="1" smtClean="0"/>
              <a:t>брака-скан-копия</a:t>
            </a:r>
            <a:r>
              <a:rPr lang="ru-RU" dirty="0" smtClean="0"/>
              <a:t>)</a:t>
            </a:r>
          </a:p>
          <a:p>
            <a:r>
              <a:rPr lang="ru-RU" dirty="0" smtClean="0"/>
              <a:t>Выписка из приказа о нагрузке</a:t>
            </a:r>
          </a:p>
          <a:p>
            <a:r>
              <a:rPr lang="ru-RU" dirty="0" smtClean="0"/>
              <a:t>Предметные курсы повышения квалификации (скан-копия или ксерокопия)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188640"/>
            <a:ext cx="8001000" cy="1143000"/>
          </a:xfrm>
        </p:spPr>
        <p:txBody>
          <a:bodyPr/>
          <a:lstStyle/>
          <a:p>
            <a:r>
              <a:rPr lang="ru-RU" dirty="0" smtClean="0"/>
              <a:t>Папка </a:t>
            </a:r>
            <a:r>
              <a:rPr lang="ru-RU" b="1" dirty="0" smtClean="0"/>
              <a:t>Таблица</a:t>
            </a:r>
            <a:endParaRPr lang="ru-RU" b="1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8916" t="20639" r="8318" b="7356"/>
          <a:stretch>
            <a:fillRect/>
          </a:stretch>
        </p:blipFill>
        <p:spPr bwMode="auto">
          <a:xfrm>
            <a:off x="-180528" y="1340768"/>
            <a:ext cx="9582157" cy="4686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Овал 6"/>
          <p:cNvSpPr/>
          <p:nvPr/>
        </p:nvSpPr>
        <p:spPr>
          <a:xfrm>
            <a:off x="8028384" y="3212976"/>
            <a:ext cx="792088" cy="64807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Документы  готовим из перечня  3-ГО  столбца ТАБЛИЦЫ!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ВАЖНО</a:t>
            </a:r>
            <a:endParaRPr lang="ru-RU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 rot="391114">
            <a:off x="2438400" y="1143000"/>
            <a:ext cx="2611438" cy="1466850"/>
            <a:chOff x="1109" y="1171"/>
            <a:chExt cx="1645" cy="924"/>
          </a:xfrm>
        </p:grpSpPr>
        <p:sp>
          <p:nvSpPr>
            <p:cNvPr id="8227" name="Freeform 3"/>
            <p:cNvSpPr>
              <a:spLocks/>
            </p:cNvSpPr>
            <p:nvPr/>
          </p:nvSpPr>
          <p:spPr bwMode="auto">
            <a:xfrm>
              <a:off x="1110" y="1174"/>
              <a:ext cx="952" cy="607"/>
            </a:xfrm>
            <a:custGeom>
              <a:avLst/>
              <a:gdLst>
                <a:gd name="T0" fmla="*/ 0 w 952"/>
                <a:gd name="T1" fmla="*/ 0 h 607"/>
                <a:gd name="T2" fmla="*/ 0 w 952"/>
                <a:gd name="T3" fmla="*/ 45 h 607"/>
                <a:gd name="T4" fmla="*/ 69 w 952"/>
                <a:gd name="T5" fmla="*/ 57 h 607"/>
                <a:gd name="T6" fmla="*/ 132 w 952"/>
                <a:gd name="T7" fmla="*/ 72 h 607"/>
                <a:gd name="T8" fmla="*/ 189 w 952"/>
                <a:gd name="T9" fmla="*/ 90 h 607"/>
                <a:gd name="T10" fmla="*/ 248 w 952"/>
                <a:gd name="T11" fmla="*/ 108 h 607"/>
                <a:gd name="T12" fmla="*/ 298 w 952"/>
                <a:gd name="T13" fmla="*/ 126 h 607"/>
                <a:gd name="T14" fmla="*/ 340 w 952"/>
                <a:gd name="T15" fmla="*/ 144 h 607"/>
                <a:gd name="T16" fmla="*/ 379 w 952"/>
                <a:gd name="T17" fmla="*/ 160 h 607"/>
                <a:gd name="T18" fmla="*/ 424 w 952"/>
                <a:gd name="T19" fmla="*/ 181 h 607"/>
                <a:gd name="T20" fmla="*/ 463 w 952"/>
                <a:gd name="T21" fmla="*/ 205 h 607"/>
                <a:gd name="T22" fmla="*/ 508 w 952"/>
                <a:gd name="T23" fmla="*/ 235 h 607"/>
                <a:gd name="T24" fmla="*/ 544 w 952"/>
                <a:gd name="T25" fmla="*/ 262 h 607"/>
                <a:gd name="T26" fmla="*/ 580 w 952"/>
                <a:gd name="T27" fmla="*/ 289 h 607"/>
                <a:gd name="T28" fmla="*/ 613 w 952"/>
                <a:gd name="T29" fmla="*/ 319 h 607"/>
                <a:gd name="T30" fmla="*/ 655 w 952"/>
                <a:gd name="T31" fmla="*/ 355 h 607"/>
                <a:gd name="T32" fmla="*/ 700 w 952"/>
                <a:gd name="T33" fmla="*/ 397 h 607"/>
                <a:gd name="T34" fmla="*/ 726 w 952"/>
                <a:gd name="T35" fmla="*/ 427 h 607"/>
                <a:gd name="T36" fmla="*/ 753 w 952"/>
                <a:gd name="T37" fmla="*/ 459 h 607"/>
                <a:gd name="T38" fmla="*/ 780 w 952"/>
                <a:gd name="T39" fmla="*/ 490 h 607"/>
                <a:gd name="T40" fmla="*/ 804 w 952"/>
                <a:gd name="T41" fmla="*/ 520 h 607"/>
                <a:gd name="T42" fmla="*/ 834 w 952"/>
                <a:gd name="T43" fmla="*/ 568 h 607"/>
                <a:gd name="T44" fmla="*/ 852 w 952"/>
                <a:gd name="T45" fmla="*/ 607 h 607"/>
                <a:gd name="T46" fmla="*/ 952 w 952"/>
                <a:gd name="T47" fmla="*/ 595 h 607"/>
                <a:gd name="T48" fmla="*/ 919 w 952"/>
                <a:gd name="T49" fmla="*/ 529 h 607"/>
                <a:gd name="T50" fmla="*/ 870 w 952"/>
                <a:gd name="T51" fmla="*/ 459 h 607"/>
                <a:gd name="T52" fmla="*/ 819 w 952"/>
                <a:gd name="T53" fmla="*/ 400 h 607"/>
                <a:gd name="T54" fmla="*/ 753 w 952"/>
                <a:gd name="T55" fmla="*/ 337 h 607"/>
                <a:gd name="T56" fmla="*/ 664 w 952"/>
                <a:gd name="T57" fmla="*/ 247 h 607"/>
                <a:gd name="T58" fmla="*/ 565 w 952"/>
                <a:gd name="T59" fmla="*/ 172 h 607"/>
                <a:gd name="T60" fmla="*/ 460 w 952"/>
                <a:gd name="T61" fmla="*/ 108 h 607"/>
                <a:gd name="T62" fmla="*/ 367 w 952"/>
                <a:gd name="T63" fmla="*/ 69 h 607"/>
                <a:gd name="T64" fmla="*/ 251 w 952"/>
                <a:gd name="T65" fmla="*/ 30 h 607"/>
                <a:gd name="T66" fmla="*/ 156 w 952"/>
                <a:gd name="T67" fmla="*/ 15 h 607"/>
                <a:gd name="T68" fmla="*/ 0 w 952"/>
                <a:gd name="T69" fmla="*/ 0 h 60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52"/>
                <a:gd name="T106" fmla="*/ 0 h 607"/>
                <a:gd name="T107" fmla="*/ 952 w 952"/>
                <a:gd name="T108" fmla="*/ 607 h 60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52" h="607">
                  <a:moveTo>
                    <a:pt x="0" y="0"/>
                  </a:moveTo>
                  <a:lnTo>
                    <a:pt x="0" y="45"/>
                  </a:lnTo>
                  <a:lnTo>
                    <a:pt x="69" y="57"/>
                  </a:lnTo>
                  <a:lnTo>
                    <a:pt x="132" y="72"/>
                  </a:lnTo>
                  <a:lnTo>
                    <a:pt x="189" y="90"/>
                  </a:lnTo>
                  <a:lnTo>
                    <a:pt x="248" y="108"/>
                  </a:lnTo>
                  <a:lnTo>
                    <a:pt x="298" y="126"/>
                  </a:lnTo>
                  <a:lnTo>
                    <a:pt x="340" y="144"/>
                  </a:lnTo>
                  <a:lnTo>
                    <a:pt x="379" y="160"/>
                  </a:lnTo>
                  <a:lnTo>
                    <a:pt x="424" y="181"/>
                  </a:lnTo>
                  <a:lnTo>
                    <a:pt x="463" y="205"/>
                  </a:lnTo>
                  <a:lnTo>
                    <a:pt x="508" y="235"/>
                  </a:lnTo>
                  <a:lnTo>
                    <a:pt x="544" y="262"/>
                  </a:lnTo>
                  <a:lnTo>
                    <a:pt x="580" y="289"/>
                  </a:lnTo>
                  <a:lnTo>
                    <a:pt x="613" y="319"/>
                  </a:lnTo>
                  <a:lnTo>
                    <a:pt x="655" y="355"/>
                  </a:lnTo>
                  <a:lnTo>
                    <a:pt x="700" y="397"/>
                  </a:lnTo>
                  <a:lnTo>
                    <a:pt x="726" y="427"/>
                  </a:lnTo>
                  <a:lnTo>
                    <a:pt x="753" y="459"/>
                  </a:lnTo>
                  <a:lnTo>
                    <a:pt x="780" y="490"/>
                  </a:lnTo>
                  <a:lnTo>
                    <a:pt x="804" y="520"/>
                  </a:lnTo>
                  <a:lnTo>
                    <a:pt x="834" y="568"/>
                  </a:lnTo>
                  <a:lnTo>
                    <a:pt x="852" y="607"/>
                  </a:lnTo>
                  <a:lnTo>
                    <a:pt x="952" y="595"/>
                  </a:lnTo>
                  <a:lnTo>
                    <a:pt x="919" y="529"/>
                  </a:lnTo>
                  <a:lnTo>
                    <a:pt x="870" y="459"/>
                  </a:lnTo>
                  <a:lnTo>
                    <a:pt x="819" y="400"/>
                  </a:lnTo>
                  <a:lnTo>
                    <a:pt x="753" y="337"/>
                  </a:lnTo>
                  <a:lnTo>
                    <a:pt x="664" y="247"/>
                  </a:lnTo>
                  <a:lnTo>
                    <a:pt x="565" y="172"/>
                  </a:lnTo>
                  <a:lnTo>
                    <a:pt x="460" y="108"/>
                  </a:lnTo>
                  <a:lnTo>
                    <a:pt x="367" y="69"/>
                  </a:lnTo>
                  <a:lnTo>
                    <a:pt x="251" y="30"/>
                  </a:lnTo>
                  <a:lnTo>
                    <a:pt x="156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28" name="Freeform 4"/>
            <p:cNvSpPr>
              <a:spLocks/>
            </p:cNvSpPr>
            <p:nvPr/>
          </p:nvSpPr>
          <p:spPr bwMode="auto">
            <a:xfrm>
              <a:off x="2261" y="1661"/>
              <a:ext cx="493" cy="434"/>
            </a:xfrm>
            <a:custGeom>
              <a:avLst/>
              <a:gdLst>
                <a:gd name="T0" fmla="*/ 0 w 493"/>
                <a:gd name="T1" fmla="*/ 335 h 434"/>
                <a:gd name="T2" fmla="*/ 0 w 493"/>
                <a:gd name="T3" fmla="*/ 434 h 434"/>
                <a:gd name="T4" fmla="*/ 20 w 493"/>
                <a:gd name="T5" fmla="*/ 409 h 434"/>
                <a:gd name="T6" fmla="*/ 42 w 493"/>
                <a:gd name="T7" fmla="*/ 383 h 434"/>
                <a:gd name="T8" fmla="*/ 71 w 493"/>
                <a:gd name="T9" fmla="*/ 356 h 434"/>
                <a:gd name="T10" fmla="*/ 107 w 493"/>
                <a:gd name="T11" fmla="*/ 325 h 434"/>
                <a:gd name="T12" fmla="*/ 142 w 493"/>
                <a:gd name="T13" fmla="*/ 291 h 434"/>
                <a:gd name="T14" fmla="*/ 178 w 493"/>
                <a:gd name="T15" fmla="*/ 259 h 434"/>
                <a:gd name="T16" fmla="*/ 211 w 493"/>
                <a:gd name="T17" fmla="*/ 232 h 434"/>
                <a:gd name="T18" fmla="*/ 241 w 493"/>
                <a:gd name="T19" fmla="*/ 208 h 434"/>
                <a:gd name="T20" fmla="*/ 274 w 493"/>
                <a:gd name="T21" fmla="*/ 186 h 434"/>
                <a:gd name="T22" fmla="*/ 308 w 493"/>
                <a:gd name="T23" fmla="*/ 164 h 434"/>
                <a:gd name="T24" fmla="*/ 348 w 493"/>
                <a:gd name="T25" fmla="*/ 141 h 434"/>
                <a:gd name="T26" fmla="*/ 385 w 493"/>
                <a:gd name="T27" fmla="*/ 123 h 434"/>
                <a:gd name="T28" fmla="*/ 423 w 493"/>
                <a:gd name="T29" fmla="*/ 107 h 434"/>
                <a:gd name="T30" fmla="*/ 463 w 493"/>
                <a:gd name="T31" fmla="*/ 90 h 434"/>
                <a:gd name="T32" fmla="*/ 493 w 493"/>
                <a:gd name="T33" fmla="*/ 76 h 434"/>
                <a:gd name="T34" fmla="*/ 493 w 493"/>
                <a:gd name="T35" fmla="*/ 0 h 434"/>
                <a:gd name="T36" fmla="*/ 439 w 493"/>
                <a:gd name="T37" fmla="*/ 15 h 434"/>
                <a:gd name="T38" fmla="*/ 360 w 493"/>
                <a:gd name="T39" fmla="*/ 49 h 434"/>
                <a:gd name="T40" fmla="*/ 259 w 493"/>
                <a:gd name="T41" fmla="*/ 92 h 434"/>
                <a:gd name="T42" fmla="*/ 185 w 493"/>
                <a:gd name="T43" fmla="*/ 138 h 434"/>
                <a:gd name="T44" fmla="*/ 117 w 493"/>
                <a:gd name="T45" fmla="*/ 204 h 434"/>
                <a:gd name="T46" fmla="*/ 50 w 493"/>
                <a:gd name="T47" fmla="*/ 259 h 434"/>
                <a:gd name="T48" fmla="*/ 0 w 493"/>
                <a:gd name="T49" fmla="*/ 312 h 434"/>
                <a:gd name="T50" fmla="*/ 0 w 493"/>
                <a:gd name="T51" fmla="*/ 433 h 434"/>
                <a:gd name="T52" fmla="*/ 0 w 493"/>
                <a:gd name="T53" fmla="*/ 431 h 434"/>
                <a:gd name="T54" fmla="*/ 0 w 493"/>
                <a:gd name="T55" fmla="*/ 335 h 43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493"/>
                <a:gd name="T85" fmla="*/ 0 h 434"/>
                <a:gd name="T86" fmla="*/ 493 w 493"/>
                <a:gd name="T87" fmla="*/ 434 h 43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493" h="434">
                  <a:moveTo>
                    <a:pt x="0" y="335"/>
                  </a:moveTo>
                  <a:lnTo>
                    <a:pt x="0" y="434"/>
                  </a:lnTo>
                  <a:lnTo>
                    <a:pt x="20" y="409"/>
                  </a:lnTo>
                  <a:lnTo>
                    <a:pt x="42" y="383"/>
                  </a:lnTo>
                  <a:lnTo>
                    <a:pt x="71" y="356"/>
                  </a:lnTo>
                  <a:lnTo>
                    <a:pt x="107" y="325"/>
                  </a:lnTo>
                  <a:lnTo>
                    <a:pt x="142" y="291"/>
                  </a:lnTo>
                  <a:lnTo>
                    <a:pt x="178" y="259"/>
                  </a:lnTo>
                  <a:lnTo>
                    <a:pt x="211" y="232"/>
                  </a:lnTo>
                  <a:lnTo>
                    <a:pt x="241" y="208"/>
                  </a:lnTo>
                  <a:lnTo>
                    <a:pt x="274" y="186"/>
                  </a:lnTo>
                  <a:lnTo>
                    <a:pt x="308" y="164"/>
                  </a:lnTo>
                  <a:lnTo>
                    <a:pt x="348" y="141"/>
                  </a:lnTo>
                  <a:lnTo>
                    <a:pt x="385" y="123"/>
                  </a:lnTo>
                  <a:lnTo>
                    <a:pt x="423" y="107"/>
                  </a:lnTo>
                  <a:lnTo>
                    <a:pt x="463" y="90"/>
                  </a:lnTo>
                  <a:lnTo>
                    <a:pt x="493" y="76"/>
                  </a:lnTo>
                  <a:lnTo>
                    <a:pt x="493" y="0"/>
                  </a:lnTo>
                  <a:lnTo>
                    <a:pt x="439" y="15"/>
                  </a:lnTo>
                  <a:lnTo>
                    <a:pt x="360" y="49"/>
                  </a:lnTo>
                  <a:lnTo>
                    <a:pt x="259" y="92"/>
                  </a:lnTo>
                  <a:lnTo>
                    <a:pt x="185" y="138"/>
                  </a:lnTo>
                  <a:lnTo>
                    <a:pt x="117" y="204"/>
                  </a:lnTo>
                  <a:lnTo>
                    <a:pt x="50" y="259"/>
                  </a:lnTo>
                  <a:lnTo>
                    <a:pt x="0" y="312"/>
                  </a:lnTo>
                  <a:lnTo>
                    <a:pt x="0" y="433"/>
                  </a:lnTo>
                  <a:lnTo>
                    <a:pt x="0" y="431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29" name="Freeform 5"/>
            <p:cNvSpPr>
              <a:spLocks/>
            </p:cNvSpPr>
            <p:nvPr/>
          </p:nvSpPr>
          <p:spPr bwMode="auto">
            <a:xfrm>
              <a:off x="1670" y="1824"/>
              <a:ext cx="589" cy="270"/>
            </a:xfrm>
            <a:custGeom>
              <a:avLst/>
              <a:gdLst>
                <a:gd name="T0" fmla="*/ 0 w 589"/>
                <a:gd name="T1" fmla="*/ 0 h 270"/>
                <a:gd name="T2" fmla="*/ 0 w 589"/>
                <a:gd name="T3" fmla="*/ 83 h 270"/>
                <a:gd name="T4" fmla="*/ 38 w 589"/>
                <a:gd name="T5" fmla="*/ 90 h 270"/>
                <a:gd name="T6" fmla="*/ 77 w 589"/>
                <a:gd name="T7" fmla="*/ 97 h 270"/>
                <a:gd name="T8" fmla="*/ 114 w 589"/>
                <a:gd name="T9" fmla="*/ 106 h 270"/>
                <a:gd name="T10" fmla="*/ 152 w 589"/>
                <a:gd name="T11" fmla="*/ 115 h 270"/>
                <a:gd name="T12" fmla="*/ 196 w 589"/>
                <a:gd name="T13" fmla="*/ 126 h 270"/>
                <a:gd name="T14" fmla="*/ 244 w 589"/>
                <a:gd name="T15" fmla="*/ 138 h 270"/>
                <a:gd name="T16" fmla="*/ 304 w 589"/>
                <a:gd name="T17" fmla="*/ 156 h 270"/>
                <a:gd name="T18" fmla="*/ 362 w 589"/>
                <a:gd name="T19" fmla="*/ 172 h 270"/>
                <a:gd name="T20" fmla="*/ 400 w 589"/>
                <a:gd name="T21" fmla="*/ 185 h 270"/>
                <a:gd name="T22" fmla="*/ 445 w 589"/>
                <a:gd name="T23" fmla="*/ 203 h 270"/>
                <a:gd name="T24" fmla="*/ 494 w 589"/>
                <a:gd name="T25" fmla="*/ 223 h 270"/>
                <a:gd name="T26" fmla="*/ 538 w 589"/>
                <a:gd name="T27" fmla="*/ 243 h 270"/>
                <a:gd name="T28" fmla="*/ 570 w 589"/>
                <a:gd name="T29" fmla="*/ 259 h 270"/>
                <a:gd name="T30" fmla="*/ 589 w 589"/>
                <a:gd name="T31" fmla="*/ 270 h 270"/>
                <a:gd name="T32" fmla="*/ 589 w 589"/>
                <a:gd name="T33" fmla="*/ 167 h 270"/>
                <a:gd name="T34" fmla="*/ 552 w 589"/>
                <a:gd name="T35" fmla="*/ 141 h 270"/>
                <a:gd name="T36" fmla="*/ 478 w 589"/>
                <a:gd name="T37" fmla="*/ 105 h 270"/>
                <a:gd name="T38" fmla="*/ 392 w 589"/>
                <a:gd name="T39" fmla="*/ 69 h 270"/>
                <a:gd name="T40" fmla="*/ 315 w 589"/>
                <a:gd name="T41" fmla="*/ 49 h 270"/>
                <a:gd name="T42" fmla="*/ 226 w 589"/>
                <a:gd name="T43" fmla="*/ 24 h 270"/>
                <a:gd name="T44" fmla="*/ 137 w 589"/>
                <a:gd name="T45" fmla="*/ 7 h 270"/>
                <a:gd name="T46" fmla="*/ 74 w 589"/>
                <a:gd name="T47" fmla="*/ 1 h 270"/>
                <a:gd name="T48" fmla="*/ 0 w 589"/>
                <a:gd name="T49" fmla="*/ 0 h 2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89"/>
                <a:gd name="T76" fmla="*/ 0 h 270"/>
                <a:gd name="T77" fmla="*/ 589 w 589"/>
                <a:gd name="T78" fmla="*/ 270 h 2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89" h="270">
                  <a:moveTo>
                    <a:pt x="0" y="0"/>
                  </a:moveTo>
                  <a:lnTo>
                    <a:pt x="0" y="83"/>
                  </a:lnTo>
                  <a:lnTo>
                    <a:pt x="38" y="90"/>
                  </a:lnTo>
                  <a:lnTo>
                    <a:pt x="77" y="97"/>
                  </a:lnTo>
                  <a:lnTo>
                    <a:pt x="114" y="106"/>
                  </a:lnTo>
                  <a:lnTo>
                    <a:pt x="152" y="115"/>
                  </a:lnTo>
                  <a:lnTo>
                    <a:pt x="196" y="126"/>
                  </a:lnTo>
                  <a:lnTo>
                    <a:pt x="244" y="138"/>
                  </a:lnTo>
                  <a:lnTo>
                    <a:pt x="304" y="156"/>
                  </a:lnTo>
                  <a:lnTo>
                    <a:pt x="362" y="172"/>
                  </a:lnTo>
                  <a:lnTo>
                    <a:pt x="400" y="185"/>
                  </a:lnTo>
                  <a:lnTo>
                    <a:pt x="445" y="203"/>
                  </a:lnTo>
                  <a:lnTo>
                    <a:pt x="494" y="223"/>
                  </a:lnTo>
                  <a:lnTo>
                    <a:pt x="538" y="243"/>
                  </a:lnTo>
                  <a:lnTo>
                    <a:pt x="570" y="259"/>
                  </a:lnTo>
                  <a:lnTo>
                    <a:pt x="589" y="270"/>
                  </a:lnTo>
                  <a:lnTo>
                    <a:pt x="589" y="167"/>
                  </a:lnTo>
                  <a:lnTo>
                    <a:pt x="552" y="141"/>
                  </a:lnTo>
                  <a:lnTo>
                    <a:pt x="478" y="105"/>
                  </a:lnTo>
                  <a:lnTo>
                    <a:pt x="392" y="69"/>
                  </a:lnTo>
                  <a:lnTo>
                    <a:pt x="315" y="49"/>
                  </a:lnTo>
                  <a:lnTo>
                    <a:pt x="226" y="24"/>
                  </a:lnTo>
                  <a:lnTo>
                    <a:pt x="137" y="7"/>
                  </a:lnTo>
                  <a:lnTo>
                    <a:pt x="74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30" name="Freeform 6"/>
            <p:cNvSpPr>
              <a:spLocks/>
            </p:cNvSpPr>
            <p:nvPr/>
          </p:nvSpPr>
          <p:spPr bwMode="auto">
            <a:xfrm>
              <a:off x="1109" y="1171"/>
              <a:ext cx="1645" cy="823"/>
            </a:xfrm>
            <a:custGeom>
              <a:avLst/>
              <a:gdLst>
                <a:gd name="T0" fmla="*/ 90 w 1645"/>
                <a:gd name="T1" fmla="*/ 0 h 823"/>
                <a:gd name="T2" fmla="*/ 189 w 1645"/>
                <a:gd name="T3" fmla="*/ 0 h 823"/>
                <a:gd name="T4" fmla="*/ 291 w 1645"/>
                <a:gd name="T5" fmla="*/ 6 h 823"/>
                <a:gd name="T6" fmla="*/ 386 w 1645"/>
                <a:gd name="T7" fmla="*/ 21 h 823"/>
                <a:gd name="T8" fmla="*/ 496 w 1645"/>
                <a:gd name="T9" fmla="*/ 45 h 823"/>
                <a:gd name="T10" fmla="*/ 601 w 1645"/>
                <a:gd name="T11" fmla="*/ 78 h 823"/>
                <a:gd name="T12" fmla="*/ 712 w 1645"/>
                <a:gd name="T13" fmla="*/ 123 h 823"/>
                <a:gd name="T14" fmla="*/ 811 w 1645"/>
                <a:gd name="T15" fmla="*/ 170 h 823"/>
                <a:gd name="T16" fmla="*/ 905 w 1645"/>
                <a:gd name="T17" fmla="*/ 217 h 823"/>
                <a:gd name="T18" fmla="*/ 1001 w 1645"/>
                <a:gd name="T19" fmla="*/ 271 h 823"/>
                <a:gd name="T20" fmla="*/ 1091 w 1645"/>
                <a:gd name="T21" fmla="*/ 331 h 823"/>
                <a:gd name="T22" fmla="*/ 1178 w 1645"/>
                <a:gd name="T23" fmla="*/ 400 h 823"/>
                <a:gd name="T24" fmla="*/ 1249 w 1645"/>
                <a:gd name="T25" fmla="*/ 469 h 823"/>
                <a:gd name="T26" fmla="*/ 1297 w 1645"/>
                <a:gd name="T27" fmla="*/ 533 h 823"/>
                <a:gd name="T28" fmla="*/ 1596 w 1645"/>
                <a:gd name="T29" fmla="*/ 512 h 823"/>
                <a:gd name="T30" fmla="*/ 1494 w 1645"/>
                <a:gd name="T31" fmla="*/ 557 h 823"/>
                <a:gd name="T32" fmla="*/ 1423 w 1645"/>
                <a:gd name="T33" fmla="*/ 593 h 823"/>
                <a:gd name="T34" fmla="*/ 1364 w 1645"/>
                <a:gd name="T35" fmla="*/ 630 h 823"/>
                <a:gd name="T36" fmla="*/ 1307 w 1645"/>
                <a:gd name="T37" fmla="*/ 676 h 823"/>
                <a:gd name="T38" fmla="*/ 1240 w 1645"/>
                <a:gd name="T39" fmla="*/ 736 h 823"/>
                <a:gd name="T40" fmla="*/ 1178 w 1645"/>
                <a:gd name="T41" fmla="*/ 796 h 823"/>
                <a:gd name="T42" fmla="*/ 1124 w 1645"/>
                <a:gd name="T43" fmla="*/ 811 h 823"/>
                <a:gd name="T44" fmla="*/ 1068 w 1645"/>
                <a:gd name="T45" fmla="*/ 783 h 823"/>
                <a:gd name="T46" fmla="*/ 999 w 1645"/>
                <a:gd name="T47" fmla="*/ 755 h 823"/>
                <a:gd name="T48" fmla="*/ 936 w 1645"/>
                <a:gd name="T49" fmla="*/ 735 h 823"/>
                <a:gd name="T50" fmla="*/ 864 w 1645"/>
                <a:gd name="T51" fmla="*/ 715 h 823"/>
                <a:gd name="T52" fmla="*/ 791 w 1645"/>
                <a:gd name="T53" fmla="*/ 696 h 823"/>
                <a:gd name="T54" fmla="*/ 720 w 1645"/>
                <a:gd name="T55" fmla="*/ 681 h 823"/>
                <a:gd name="T56" fmla="*/ 652 w 1645"/>
                <a:gd name="T57" fmla="*/ 666 h 823"/>
                <a:gd name="T58" fmla="*/ 560 w 1645"/>
                <a:gd name="T59" fmla="*/ 652 h 823"/>
                <a:gd name="T60" fmla="*/ 896 w 1645"/>
                <a:gd name="T61" fmla="*/ 542 h 823"/>
                <a:gd name="T62" fmla="*/ 817 w 1645"/>
                <a:gd name="T63" fmla="*/ 439 h 823"/>
                <a:gd name="T64" fmla="*/ 757 w 1645"/>
                <a:gd name="T65" fmla="*/ 379 h 823"/>
                <a:gd name="T66" fmla="*/ 670 w 1645"/>
                <a:gd name="T67" fmla="*/ 298 h 823"/>
                <a:gd name="T68" fmla="*/ 595 w 1645"/>
                <a:gd name="T69" fmla="*/ 235 h 823"/>
                <a:gd name="T70" fmla="*/ 535 w 1645"/>
                <a:gd name="T71" fmla="*/ 188 h 823"/>
                <a:gd name="T72" fmla="*/ 460 w 1645"/>
                <a:gd name="T73" fmla="*/ 141 h 823"/>
                <a:gd name="T74" fmla="*/ 383 w 1645"/>
                <a:gd name="T75" fmla="*/ 102 h 823"/>
                <a:gd name="T76" fmla="*/ 291 w 1645"/>
                <a:gd name="T77" fmla="*/ 69 h 823"/>
                <a:gd name="T78" fmla="*/ 192 w 1645"/>
                <a:gd name="T79" fmla="*/ 45 h 823"/>
                <a:gd name="T80" fmla="*/ 87 w 1645"/>
                <a:gd name="T81" fmla="*/ 24 h 82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645"/>
                <a:gd name="T124" fmla="*/ 0 h 823"/>
                <a:gd name="T125" fmla="*/ 1645 w 1645"/>
                <a:gd name="T126" fmla="*/ 823 h 82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645" h="823">
                  <a:moveTo>
                    <a:pt x="0" y="6"/>
                  </a:moveTo>
                  <a:lnTo>
                    <a:pt x="90" y="0"/>
                  </a:lnTo>
                  <a:lnTo>
                    <a:pt x="135" y="0"/>
                  </a:lnTo>
                  <a:lnTo>
                    <a:pt x="189" y="0"/>
                  </a:lnTo>
                  <a:lnTo>
                    <a:pt x="240" y="3"/>
                  </a:lnTo>
                  <a:lnTo>
                    <a:pt x="291" y="6"/>
                  </a:lnTo>
                  <a:lnTo>
                    <a:pt x="341" y="12"/>
                  </a:lnTo>
                  <a:lnTo>
                    <a:pt x="386" y="21"/>
                  </a:lnTo>
                  <a:lnTo>
                    <a:pt x="436" y="30"/>
                  </a:lnTo>
                  <a:lnTo>
                    <a:pt x="496" y="45"/>
                  </a:lnTo>
                  <a:lnTo>
                    <a:pt x="550" y="63"/>
                  </a:lnTo>
                  <a:lnTo>
                    <a:pt x="601" y="78"/>
                  </a:lnTo>
                  <a:lnTo>
                    <a:pt x="658" y="99"/>
                  </a:lnTo>
                  <a:lnTo>
                    <a:pt x="712" y="123"/>
                  </a:lnTo>
                  <a:lnTo>
                    <a:pt x="766" y="147"/>
                  </a:lnTo>
                  <a:lnTo>
                    <a:pt x="811" y="170"/>
                  </a:lnTo>
                  <a:lnTo>
                    <a:pt x="862" y="194"/>
                  </a:lnTo>
                  <a:lnTo>
                    <a:pt x="905" y="217"/>
                  </a:lnTo>
                  <a:lnTo>
                    <a:pt x="953" y="244"/>
                  </a:lnTo>
                  <a:lnTo>
                    <a:pt x="1001" y="271"/>
                  </a:lnTo>
                  <a:lnTo>
                    <a:pt x="1049" y="304"/>
                  </a:lnTo>
                  <a:lnTo>
                    <a:pt x="1091" y="331"/>
                  </a:lnTo>
                  <a:lnTo>
                    <a:pt x="1136" y="367"/>
                  </a:lnTo>
                  <a:lnTo>
                    <a:pt x="1178" y="400"/>
                  </a:lnTo>
                  <a:lnTo>
                    <a:pt x="1217" y="433"/>
                  </a:lnTo>
                  <a:lnTo>
                    <a:pt x="1249" y="469"/>
                  </a:lnTo>
                  <a:lnTo>
                    <a:pt x="1276" y="500"/>
                  </a:lnTo>
                  <a:lnTo>
                    <a:pt x="1297" y="533"/>
                  </a:lnTo>
                  <a:lnTo>
                    <a:pt x="1645" y="489"/>
                  </a:lnTo>
                  <a:lnTo>
                    <a:pt x="1596" y="512"/>
                  </a:lnTo>
                  <a:lnTo>
                    <a:pt x="1539" y="536"/>
                  </a:lnTo>
                  <a:lnTo>
                    <a:pt x="1494" y="557"/>
                  </a:lnTo>
                  <a:lnTo>
                    <a:pt x="1460" y="573"/>
                  </a:lnTo>
                  <a:lnTo>
                    <a:pt x="1423" y="593"/>
                  </a:lnTo>
                  <a:lnTo>
                    <a:pt x="1393" y="611"/>
                  </a:lnTo>
                  <a:lnTo>
                    <a:pt x="1364" y="630"/>
                  </a:lnTo>
                  <a:lnTo>
                    <a:pt x="1335" y="653"/>
                  </a:lnTo>
                  <a:lnTo>
                    <a:pt x="1307" y="676"/>
                  </a:lnTo>
                  <a:lnTo>
                    <a:pt x="1273" y="705"/>
                  </a:lnTo>
                  <a:lnTo>
                    <a:pt x="1240" y="736"/>
                  </a:lnTo>
                  <a:lnTo>
                    <a:pt x="1211" y="762"/>
                  </a:lnTo>
                  <a:lnTo>
                    <a:pt x="1178" y="796"/>
                  </a:lnTo>
                  <a:lnTo>
                    <a:pt x="1151" y="823"/>
                  </a:lnTo>
                  <a:lnTo>
                    <a:pt x="1124" y="811"/>
                  </a:lnTo>
                  <a:lnTo>
                    <a:pt x="1097" y="796"/>
                  </a:lnTo>
                  <a:lnTo>
                    <a:pt x="1068" y="783"/>
                  </a:lnTo>
                  <a:lnTo>
                    <a:pt x="1034" y="769"/>
                  </a:lnTo>
                  <a:lnTo>
                    <a:pt x="999" y="755"/>
                  </a:lnTo>
                  <a:lnTo>
                    <a:pt x="967" y="744"/>
                  </a:lnTo>
                  <a:lnTo>
                    <a:pt x="936" y="735"/>
                  </a:lnTo>
                  <a:lnTo>
                    <a:pt x="901" y="724"/>
                  </a:lnTo>
                  <a:lnTo>
                    <a:pt x="864" y="715"/>
                  </a:lnTo>
                  <a:lnTo>
                    <a:pt x="826" y="705"/>
                  </a:lnTo>
                  <a:lnTo>
                    <a:pt x="791" y="696"/>
                  </a:lnTo>
                  <a:lnTo>
                    <a:pt x="757" y="687"/>
                  </a:lnTo>
                  <a:lnTo>
                    <a:pt x="720" y="681"/>
                  </a:lnTo>
                  <a:lnTo>
                    <a:pt x="685" y="673"/>
                  </a:lnTo>
                  <a:lnTo>
                    <a:pt x="652" y="666"/>
                  </a:lnTo>
                  <a:lnTo>
                    <a:pt x="613" y="658"/>
                  </a:lnTo>
                  <a:lnTo>
                    <a:pt x="560" y="652"/>
                  </a:lnTo>
                  <a:lnTo>
                    <a:pt x="920" y="590"/>
                  </a:lnTo>
                  <a:lnTo>
                    <a:pt x="896" y="542"/>
                  </a:lnTo>
                  <a:lnTo>
                    <a:pt x="868" y="506"/>
                  </a:lnTo>
                  <a:lnTo>
                    <a:pt x="817" y="439"/>
                  </a:lnTo>
                  <a:lnTo>
                    <a:pt x="787" y="409"/>
                  </a:lnTo>
                  <a:lnTo>
                    <a:pt x="757" y="379"/>
                  </a:lnTo>
                  <a:lnTo>
                    <a:pt x="703" y="328"/>
                  </a:lnTo>
                  <a:lnTo>
                    <a:pt x="670" y="298"/>
                  </a:lnTo>
                  <a:lnTo>
                    <a:pt x="631" y="262"/>
                  </a:lnTo>
                  <a:lnTo>
                    <a:pt x="595" y="235"/>
                  </a:lnTo>
                  <a:lnTo>
                    <a:pt x="565" y="211"/>
                  </a:lnTo>
                  <a:lnTo>
                    <a:pt x="535" y="188"/>
                  </a:lnTo>
                  <a:lnTo>
                    <a:pt x="499" y="164"/>
                  </a:lnTo>
                  <a:lnTo>
                    <a:pt x="460" y="141"/>
                  </a:lnTo>
                  <a:lnTo>
                    <a:pt x="421" y="123"/>
                  </a:lnTo>
                  <a:lnTo>
                    <a:pt x="383" y="102"/>
                  </a:lnTo>
                  <a:lnTo>
                    <a:pt x="335" y="84"/>
                  </a:lnTo>
                  <a:lnTo>
                    <a:pt x="291" y="69"/>
                  </a:lnTo>
                  <a:lnTo>
                    <a:pt x="240" y="57"/>
                  </a:lnTo>
                  <a:lnTo>
                    <a:pt x="192" y="45"/>
                  </a:lnTo>
                  <a:lnTo>
                    <a:pt x="141" y="33"/>
                  </a:lnTo>
                  <a:lnTo>
                    <a:pt x="87" y="24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 rot="-2812766">
            <a:off x="1027906" y="2401094"/>
            <a:ext cx="2611438" cy="1466850"/>
            <a:chOff x="1109" y="1171"/>
            <a:chExt cx="1645" cy="924"/>
          </a:xfrm>
        </p:grpSpPr>
        <p:sp>
          <p:nvSpPr>
            <p:cNvPr id="8223" name="Freeform 13"/>
            <p:cNvSpPr>
              <a:spLocks/>
            </p:cNvSpPr>
            <p:nvPr/>
          </p:nvSpPr>
          <p:spPr bwMode="auto">
            <a:xfrm>
              <a:off x="1110" y="1174"/>
              <a:ext cx="952" cy="607"/>
            </a:xfrm>
            <a:custGeom>
              <a:avLst/>
              <a:gdLst>
                <a:gd name="T0" fmla="*/ 0 w 952"/>
                <a:gd name="T1" fmla="*/ 0 h 607"/>
                <a:gd name="T2" fmla="*/ 0 w 952"/>
                <a:gd name="T3" fmla="*/ 45 h 607"/>
                <a:gd name="T4" fmla="*/ 69 w 952"/>
                <a:gd name="T5" fmla="*/ 57 h 607"/>
                <a:gd name="T6" fmla="*/ 132 w 952"/>
                <a:gd name="T7" fmla="*/ 72 h 607"/>
                <a:gd name="T8" fmla="*/ 189 w 952"/>
                <a:gd name="T9" fmla="*/ 90 h 607"/>
                <a:gd name="T10" fmla="*/ 248 w 952"/>
                <a:gd name="T11" fmla="*/ 108 h 607"/>
                <a:gd name="T12" fmla="*/ 298 w 952"/>
                <a:gd name="T13" fmla="*/ 126 h 607"/>
                <a:gd name="T14" fmla="*/ 340 w 952"/>
                <a:gd name="T15" fmla="*/ 144 h 607"/>
                <a:gd name="T16" fmla="*/ 379 w 952"/>
                <a:gd name="T17" fmla="*/ 160 h 607"/>
                <a:gd name="T18" fmla="*/ 424 w 952"/>
                <a:gd name="T19" fmla="*/ 181 h 607"/>
                <a:gd name="T20" fmla="*/ 463 w 952"/>
                <a:gd name="T21" fmla="*/ 205 h 607"/>
                <a:gd name="T22" fmla="*/ 508 w 952"/>
                <a:gd name="T23" fmla="*/ 235 h 607"/>
                <a:gd name="T24" fmla="*/ 544 w 952"/>
                <a:gd name="T25" fmla="*/ 262 h 607"/>
                <a:gd name="T26" fmla="*/ 580 w 952"/>
                <a:gd name="T27" fmla="*/ 289 h 607"/>
                <a:gd name="T28" fmla="*/ 613 w 952"/>
                <a:gd name="T29" fmla="*/ 319 h 607"/>
                <a:gd name="T30" fmla="*/ 655 w 952"/>
                <a:gd name="T31" fmla="*/ 355 h 607"/>
                <a:gd name="T32" fmla="*/ 700 w 952"/>
                <a:gd name="T33" fmla="*/ 397 h 607"/>
                <a:gd name="T34" fmla="*/ 726 w 952"/>
                <a:gd name="T35" fmla="*/ 427 h 607"/>
                <a:gd name="T36" fmla="*/ 753 w 952"/>
                <a:gd name="T37" fmla="*/ 459 h 607"/>
                <a:gd name="T38" fmla="*/ 780 w 952"/>
                <a:gd name="T39" fmla="*/ 490 h 607"/>
                <a:gd name="T40" fmla="*/ 804 w 952"/>
                <a:gd name="T41" fmla="*/ 520 h 607"/>
                <a:gd name="T42" fmla="*/ 834 w 952"/>
                <a:gd name="T43" fmla="*/ 568 h 607"/>
                <a:gd name="T44" fmla="*/ 852 w 952"/>
                <a:gd name="T45" fmla="*/ 607 h 607"/>
                <a:gd name="T46" fmla="*/ 952 w 952"/>
                <a:gd name="T47" fmla="*/ 595 h 607"/>
                <a:gd name="T48" fmla="*/ 919 w 952"/>
                <a:gd name="T49" fmla="*/ 529 h 607"/>
                <a:gd name="T50" fmla="*/ 870 w 952"/>
                <a:gd name="T51" fmla="*/ 459 h 607"/>
                <a:gd name="T52" fmla="*/ 819 w 952"/>
                <a:gd name="T53" fmla="*/ 400 h 607"/>
                <a:gd name="T54" fmla="*/ 753 w 952"/>
                <a:gd name="T55" fmla="*/ 337 h 607"/>
                <a:gd name="T56" fmla="*/ 664 w 952"/>
                <a:gd name="T57" fmla="*/ 247 h 607"/>
                <a:gd name="T58" fmla="*/ 565 w 952"/>
                <a:gd name="T59" fmla="*/ 172 h 607"/>
                <a:gd name="T60" fmla="*/ 460 w 952"/>
                <a:gd name="T61" fmla="*/ 108 h 607"/>
                <a:gd name="T62" fmla="*/ 367 w 952"/>
                <a:gd name="T63" fmla="*/ 69 h 607"/>
                <a:gd name="T64" fmla="*/ 251 w 952"/>
                <a:gd name="T65" fmla="*/ 30 h 607"/>
                <a:gd name="T66" fmla="*/ 156 w 952"/>
                <a:gd name="T67" fmla="*/ 15 h 607"/>
                <a:gd name="T68" fmla="*/ 0 w 952"/>
                <a:gd name="T69" fmla="*/ 0 h 60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52"/>
                <a:gd name="T106" fmla="*/ 0 h 607"/>
                <a:gd name="T107" fmla="*/ 952 w 952"/>
                <a:gd name="T108" fmla="*/ 607 h 60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52" h="607">
                  <a:moveTo>
                    <a:pt x="0" y="0"/>
                  </a:moveTo>
                  <a:lnTo>
                    <a:pt x="0" y="45"/>
                  </a:lnTo>
                  <a:lnTo>
                    <a:pt x="69" y="57"/>
                  </a:lnTo>
                  <a:lnTo>
                    <a:pt x="132" y="72"/>
                  </a:lnTo>
                  <a:lnTo>
                    <a:pt x="189" y="90"/>
                  </a:lnTo>
                  <a:lnTo>
                    <a:pt x="248" y="108"/>
                  </a:lnTo>
                  <a:lnTo>
                    <a:pt x="298" y="126"/>
                  </a:lnTo>
                  <a:lnTo>
                    <a:pt x="340" y="144"/>
                  </a:lnTo>
                  <a:lnTo>
                    <a:pt x="379" y="160"/>
                  </a:lnTo>
                  <a:lnTo>
                    <a:pt x="424" y="181"/>
                  </a:lnTo>
                  <a:lnTo>
                    <a:pt x="463" y="205"/>
                  </a:lnTo>
                  <a:lnTo>
                    <a:pt x="508" y="235"/>
                  </a:lnTo>
                  <a:lnTo>
                    <a:pt x="544" y="262"/>
                  </a:lnTo>
                  <a:lnTo>
                    <a:pt x="580" y="289"/>
                  </a:lnTo>
                  <a:lnTo>
                    <a:pt x="613" y="319"/>
                  </a:lnTo>
                  <a:lnTo>
                    <a:pt x="655" y="355"/>
                  </a:lnTo>
                  <a:lnTo>
                    <a:pt x="700" y="397"/>
                  </a:lnTo>
                  <a:lnTo>
                    <a:pt x="726" y="427"/>
                  </a:lnTo>
                  <a:lnTo>
                    <a:pt x="753" y="459"/>
                  </a:lnTo>
                  <a:lnTo>
                    <a:pt x="780" y="490"/>
                  </a:lnTo>
                  <a:lnTo>
                    <a:pt x="804" y="520"/>
                  </a:lnTo>
                  <a:lnTo>
                    <a:pt x="834" y="568"/>
                  </a:lnTo>
                  <a:lnTo>
                    <a:pt x="852" y="607"/>
                  </a:lnTo>
                  <a:lnTo>
                    <a:pt x="952" y="595"/>
                  </a:lnTo>
                  <a:lnTo>
                    <a:pt x="919" y="529"/>
                  </a:lnTo>
                  <a:lnTo>
                    <a:pt x="870" y="459"/>
                  </a:lnTo>
                  <a:lnTo>
                    <a:pt x="819" y="400"/>
                  </a:lnTo>
                  <a:lnTo>
                    <a:pt x="753" y="337"/>
                  </a:lnTo>
                  <a:lnTo>
                    <a:pt x="664" y="247"/>
                  </a:lnTo>
                  <a:lnTo>
                    <a:pt x="565" y="172"/>
                  </a:lnTo>
                  <a:lnTo>
                    <a:pt x="460" y="108"/>
                  </a:lnTo>
                  <a:lnTo>
                    <a:pt x="367" y="69"/>
                  </a:lnTo>
                  <a:lnTo>
                    <a:pt x="251" y="30"/>
                  </a:lnTo>
                  <a:lnTo>
                    <a:pt x="156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24" name="Freeform 14"/>
            <p:cNvSpPr>
              <a:spLocks/>
            </p:cNvSpPr>
            <p:nvPr/>
          </p:nvSpPr>
          <p:spPr bwMode="auto">
            <a:xfrm>
              <a:off x="2261" y="1661"/>
              <a:ext cx="493" cy="434"/>
            </a:xfrm>
            <a:custGeom>
              <a:avLst/>
              <a:gdLst>
                <a:gd name="T0" fmla="*/ 0 w 493"/>
                <a:gd name="T1" fmla="*/ 335 h 434"/>
                <a:gd name="T2" fmla="*/ 0 w 493"/>
                <a:gd name="T3" fmla="*/ 434 h 434"/>
                <a:gd name="T4" fmla="*/ 20 w 493"/>
                <a:gd name="T5" fmla="*/ 409 h 434"/>
                <a:gd name="T6" fmla="*/ 42 w 493"/>
                <a:gd name="T7" fmla="*/ 383 h 434"/>
                <a:gd name="T8" fmla="*/ 71 w 493"/>
                <a:gd name="T9" fmla="*/ 356 h 434"/>
                <a:gd name="T10" fmla="*/ 107 w 493"/>
                <a:gd name="T11" fmla="*/ 325 h 434"/>
                <a:gd name="T12" fmla="*/ 142 w 493"/>
                <a:gd name="T13" fmla="*/ 291 h 434"/>
                <a:gd name="T14" fmla="*/ 178 w 493"/>
                <a:gd name="T15" fmla="*/ 259 h 434"/>
                <a:gd name="T16" fmla="*/ 211 w 493"/>
                <a:gd name="T17" fmla="*/ 232 h 434"/>
                <a:gd name="T18" fmla="*/ 241 w 493"/>
                <a:gd name="T19" fmla="*/ 208 h 434"/>
                <a:gd name="T20" fmla="*/ 274 w 493"/>
                <a:gd name="T21" fmla="*/ 186 h 434"/>
                <a:gd name="T22" fmla="*/ 308 w 493"/>
                <a:gd name="T23" fmla="*/ 164 h 434"/>
                <a:gd name="T24" fmla="*/ 348 w 493"/>
                <a:gd name="T25" fmla="*/ 141 h 434"/>
                <a:gd name="T26" fmla="*/ 385 w 493"/>
                <a:gd name="T27" fmla="*/ 123 h 434"/>
                <a:gd name="T28" fmla="*/ 423 w 493"/>
                <a:gd name="T29" fmla="*/ 107 h 434"/>
                <a:gd name="T30" fmla="*/ 463 w 493"/>
                <a:gd name="T31" fmla="*/ 90 h 434"/>
                <a:gd name="T32" fmla="*/ 493 w 493"/>
                <a:gd name="T33" fmla="*/ 76 h 434"/>
                <a:gd name="T34" fmla="*/ 493 w 493"/>
                <a:gd name="T35" fmla="*/ 0 h 434"/>
                <a:gd name="T36" fmla="*/ 439 w 493"/>
                <a:gd name="T37" fmla="*/ 15 h 434"/>
                <a:gd name="T38" fmla="*/ 360 w 493"/>
                <a:gd name="T39" fmla="*/ 49 h 434"/>
                <a:gd name="T40" fmla="*/ 259 w 493"/>
                <a:gd name="T41" fmla="*/ 92 h 434"/>
                <a:gd name="T42" fmla="*/ 185 w 493"/>
                <a:gd name="T43" fmla="*/ 138 h 434"/>
                <a:gd name="T44" fmla="*/ 117 w 493"/>
                <a:gd name="T45" fmla="*/ 204 h 434"/>
                <a:gd name="T46" fmla="*/ 50 w 493"/>
                <a:gd name="T47" fmla="*/ 259 h 434"/>
                <a:gd name="T48" fmla="*/ 0 w 493"/>
                <a:gd name="T49" fmla="*/ 312 h 434"/>
                <a:gd name="T50" fmla="*/ 0 w 493"/>
                <a:gd name="T51" fmla="*/ 433 h 434"/>
                <a:gd name="T52" fmla="*/ 0 w 493"/>
                <a:gd name="T53" fmla="*/ 431 h 434"/>
                <a:gd name="T54" fmla="*/ 0 w 493"/>
                <a:gd name="T55" fmla="*/ 335 h 43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493"/>
                <a:gd name="T85" fmla="*/ 0 h 434"/>
                <a:gd name="T86" fmla="*/ 493 w 493"/>
                <a:gd name="T87" fmla="*/ 434 h 43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493" h="434">
                  <a:moveTo>
                    <a:pt x="0" y="335"/>
                  </a:moveTo>
                  <a:lnTo>
                    <a:pt x="0" y="434"/>
                  </a:lnTo>
                  <a:lnTo>
                    <a:pt x="20" y="409"/>
                  </a:lnTo>
                  <a:lnTo>
                    <a:pt x="42" y="383"/>
                  </a:lnTo>
                  <a:lnTo>
                    <a:pt x="71" y="356"/>
                  </a:lnTo>
                  <a:lnTo>
                    <a:pt x="107" y="325"/>
                  </a:lnTo>
                  <a:lnTo>
                    <a:pt x="142" y="291"/>
                  </a:lnTo>
                  <a:lnTo>
                    <a:pt x="178" y="259"/>
                  </a:lnTo>
                  <a:lnTo>
                    <a:pt x="211" y="232"/>
                  </a:lnTo>
                  <a:lnTo>
                    <a:pt x="241" y="208"/>
                  </a:lnTo>
                  <a:lnTo>
                    <a:pt x="274" y="186"/>
                  </a:lnTo>
                  <a:lnTo>
                    <a:pt x="308" y="164"/>
                  </a:lnTo>
                  <a:lnTo>
                    <a:pt x="348" y="141"/>
                  </a:lnTo>
                  <a:lnTo>
                    <a:pt x="385" y="123"/>
                  </a:lnTo>
                  <a:lnTo>
                    <a:pt x="423" y="107"/>
                  </a:lnTo>
                  <a:lnTo>
                    <a:pt x="463" y="90"/>
                  </a:lnTo>
                  <a:lnTo>
                    <a:pt x="493" y="76"/>
                  </a:lnTo>
                  <a:lnTo>
                    <a:pt x="493" y="0"/>
                  </a:lnTo>
                  <a:lnTo>
                    <a:pt x="439" y="15"/>
                  </a:lnTo>
                  <a:lnTo>
                    <a:pt x="360" y="49"/>
                  </a:lnTo>
                  <a:lnTo>
                    <a:pt x="259" y="92"/>
                  </a:lnTo>
                  <a:lnTo>
                    <a:pt x="185" y="138"/>
                  </a:lnTo>
                  <a:lnTo>
                    <a:pt x="117" y="204"/>
                  </a:lnTo>
                  <a:lnTo>
                    <a:pt x="50" y="259"/>
                  </a:lnTo>
                  <a:lnTo>
                    <a:pt x="0" y="312"/>
                  </a:lnTo>
                  <a:lnTo>
                    <a:pt x="0" y="433"/>
                  </a:lnTo>
                  <a:lnTo>
                    <a:pt x="0" y="431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25" name="Freeform 15"/>
            <p:cNvSpPr>
              <a:spLocks/>
            </p:cNvSpPr>
            <p:nvPr/>
          </p:nvSpPr>
          <p:spPr bwMode="auto">
            <a:xfrm>
              <a:off x="1670" y="1824"/>
              <a:ext cx="589" cy="270"/>
            </a:xfrm>
            <a:custGeom>
              <a:avLst/>
              <a:gdLst>
                <a:gd name="T0" fmla="*/ 0 w 589"/>
                <a:gd name="T1" fmla="*/ 0 h 270"/>
                <a:gd name="T2" fmla="*/ 0 w 589"/>
                <a:gd name="T3" fmla="*/ 83 h 270"/>
                <a:gd name="T4" fmla="*/ 38 w 589"/>
                <a:gd name="T5" fmla="*/ 90 h 270"/>
                <a:gd name="T6" fmla="*/ 77 w 589"/>
                <a:gd name="T7" fmla="*/ 97 h 270"/>
                <a:gd name="T8" fmla="*/ 114 w 589"/>
                <a:gd name="T9" fmla="*/ 106 h 270"/>
                <a:gd name="T10" fmla="*/ 152 w 589"/>
                <a:gd name="T11" fmla="*/ 115 h 270"/>
                <a:gd name="T12" fmla="*/ 196 w 589"/>
                <a:gd name="T13" fmla="*/ 126 h 270"/>
                <a:gd name="T14" fmla="*/ 244 w 589"/>
                <a:gd name="T15" fmla="*/ 138 h 270"/>
                <a:gd name="T16" fmla="*/ 304 w 589"/>
                <a:gd name="T17" fmla="*/ 156 h 270"/>
                <a:gd name="T18" fmla="*/ 362 w 589"/>
                <a:gd name="T19" fmla="*/ 172 h 270"/>
                <a:gd name="T20" fmla="*/ 400 w 589"/>
                <a:gd name="T21" fmla="*/ 185 h 270"/>
                <a:gd name="T22" fmla="*/ 445 w 589"/>
                <a:gd name="T23" fmla="*/ 203 h 270"/>
                <a:gd name="T24" fmla="*/ 494 w 589"/>
                <a:gd name="T25" fmla="*/ 223 h 270"/>
                <a:gd name="T26" fmla="*/ 538 w 589"/>
                <a:gd name="T27" fmla="*/ 243 h 270"/>
                <a:gd name="T28" fmla="*/ 570 w 589"/>
                <a:gd name="T29" fmla="*/ 259 h 270"/>
                <a:gd name="T30" fmla="*/ 589 w 589"/>
                <a:gd name="T31" fmla="*/ 270 h 270"/>
                <a:gd name="T32" fmla="*/ 589 w 589"/>
                <a:gd name="T33" fmla="*/ 167 h 270"/>
                <a:gd name="T34" fmla="*/ 552 w 589"/>
                <a:gd name="T35" fmla="*/ 141 h 270"/>
                <a:gd name="T36" fmla="*/ 478 w 589"/>
                <a:gd name="T37" fmla="*/ 105 h 270"/>
                <a:gd name="T38" fmla="*/ 392 w 589"/>
                <a:gd name="T39" fmla="*/ 69 h 270"/>
                <a:gd name="T40" fmla="*/ 315 w 589"/>
                <a:gd name="T41" fmla="*/ 49 h 270"/>
                <a:gd name="T42" fmla="*/ 226 w 589"/>
                <a:gd name="T43" fmla="*/ 24 h 270"/>
                <a:gd name="T44" fmla="*/ 137 w 589"/>
                <a:gd name="T45" fmla="*/ 7 h 270"/>
                <a:gd name="T46" fmla="*/ 74 w 589"/>
                <a:gd name="T47" fmla="*/ 1 h 270"/>
                <a:gd name="T48" fmla="*/ 0 w 589"/>
                <a:gd name="T49" fmla="*/ 0 h 2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89"/>
                <a:gd name="T76" fmla="*/ 0 h 270"/>
                <a:gd name="T77" fmla="*/ 589 w 589"/>
                <a:gd name="T78" fmla="*/ 270 h 2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89" h="270">
                  <a:moveTo>
                    <a:pt x="0" y="0"/>
                  </a:moveTo>
                  <a:lnTo>
                    <a:pt x="0" y="83"/>
                  </a:lnTo>
                  <a:lnTo>
                    <a:pt x="38" y="90"/>
                  </a:lnTo>
                  <a:lnTo>
                    <a:pt x="77" y="97"/>
                  </a:lnTo>
                  <a:lnTo>
                    <a:pt x="114" y="106"/>
                  </a:lnTo>
                  <a:lnTo>
                    <a:pt x="152" y="115"/>
                  </a:lnTo>
                  <a:lnTo>
                    <a:pt x="196" y="126"/>
                  </a:lnTo>
                  <a:lnTo>
                    <a:pt x="244" y="138"/>
                  </a:lnTo>
                  <a:lnTo>
                    <a:pt x="304" y="156"/>
                  </a:lnTo>
                  <a:lnTo>
                    <a:pt x="362" y="172"/>
                  </a:lnTo>
                  <a:lnTo>
                    <a:pt x="400" y="185"/>
                  </a:lnTo>
                  <a:lnTo>
                    <a:pt x="445" y="203"/>
                  </a:lnTo>
                  <a:lnTo>
                    <a:pt x="494" y="223"/>
                  </a:lnTo>
                  <a:lnTo>
                    <a:pt x="538" y="243"/>
                  </a:lnTo>
                  <a:lnTo>
                    <a:pt x="570" y="259"/>
                  </a:lnTo>
                  <a:lnTo>
                    <a:pt x="589" y="270"/>
                  </a:lnTo>
                  <a:lnTo>
                    <a:pt x="589" y="167"/>
                  </a:lnTo>
                  <a:lnTo>
                    <a:pt x="552" y="141"/>
                  </a:lnTo>
                  <a:lnTo>
                    <a:pt x="478" y="105"/>
                  </a:lnTo>
                  <a:lnTo>
                    <a:pt x="392" y="69"/>
                  </a:lnTo>
                  <a:lnTo>
                    <a:pt x="315" y="49"/>
                  </a:lnTo>
                  <a:lnTo>
                    <a:pt x="226" y="24"/>
                  </a:lnTo>
                  <a:lnTo>
                    <a:pt x="137" y="7"/>
                  </a:lnTo>
                  <a:lnTo>
                    <a:pt x="74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26" name="Freeform 16"/>
            <p:cNvSpPr>
              <a:spLocks/>
            </p:cNvSpPr>
            <p:nvPr/>
          </p:nvSpPr>
          <p:spPr bwMode="auto">
            <a:xfrm>
              <a:off x="1109" y="1171"/>
              <a:ext cx="1645" cy="823"/>
            </a:xfrm>
            <a:custGeom>
              <a:avLst/>
              <a:gdLst>
                <a:gd name="T0" fmla="*/ 90 w 1645"/>
                <a:gd name="T1" fmla="*/ 0 h 823"/>
                <a:gd name="T2" fmla="*/ 189 w 1645"/>
                <a:gd name="T3" fmla="*/ 0 h 823"/>
                <a:gd name="T4" fmla="*/ 291 w 1645"/>
                <a:gd name="T5" fmla="*/ 6 h 823"/>
                <a:gd name="T6" fmla="*/ 386 w 1645"/>
                <a:gd name="T7" fmla="*/ 21 h 823"/>
                <a:gd name="T8" fmla="*/ 496 w 1645"/>
                <a:gd name="T9" fmla="*/ 45 h 823"/>
                <a:gd name="T10" fmla="*/ 601 w 1645"/>
                <a:gd name="T11" fmla="*/ 78 h 823"/>
                <a:gd name="T12" fmla="*/ 712 w 1645"/>
                <a:gd name="T13" fmla="*/ 123 h 823"/>
                <a:gd name="T14" fmla="*/ 811 w 1645"/>
                <a:gd name="T15" fmla="*/ 170 h 823"/>
                <a:gd name="T16" fmla="*/ 905 w 1645"/>
                <a:gd name="T17" fmla="*/ 217 h 823"/>
                <a:gd name="T18" fmla="*/ 1001 w 1645"/>
                <a:gd name="T19" fmla="*/ 271 h 823"/>
                <a:gd name="T20" fmla="*/ 1091 w 1645"/>
                <a:gd name="T21" fmla="*/ 331 h 823"/>
                <a:gd name="T22" fmla="*/ 1178 w 1645"/>
                <a:gd name="T23" fmla="*/ 400 h 823"/>
                <a:gd name="T24" fmla="*/ 1249 w 1645"/>
                <a:gd name="T25" fmla="*/ 469 h 823"/>
                <a:gd name="T26" fmla="*/ 1297 w 1645"/>
                <a:gd name="T27" fmla="*/ 533 h 823"/>
                <a:gd name="T28" fmla="*/ 1596 w 1645"/>
                <a:gd name="T29" fmla="*/ 512 h 823"/>
                <a:gd name="T30" fmla="*/ 1494 w 1645"/>
                <a:gd name="T31" fmla="*/ 557 h 823"/>
                <a:gd name="T32" fmla="*/ 1423 w 1645"/>
                <a:gd name="T33" fmla="*/ 593 h 823"/>
                <a:gd name="T34" fmla="*/ 1364 w 1645"/>
                <a:gd name="T35" fmla="*/ 630 h 823"/>
                <a:gd name="T36" fmla="*/ 1307 w 1645"/>
                <a:gd name="T37" fmla="*/ 676 h 823"/>
                <a:gd name="T38" fmla="*/ 1240 w 1645"/>
                <a:gd name="T39" fmla="*/ 736 h 823"/>
                <a:gd name="T40" fmla="*/ 1178 w 1645"/>
                <a:gd name="T41" fmla="*/ 796 h 823"/>
                <a:gd name="T42" fmla="*/ 1124 w 1645"/>
                <a:gd name="T43" fmla="*/ 811 h 823"/>
                <a:gd name="T44" fmla="*/ 1068 w 1645"/>
                <a:gd name="T45" fmla="*/ 783 h 823"/>
                <a:gd name="T46" fmla="*/ 999 w 1645"/>
                <a:gd name="T47" fmla="*/ 755 h 823"/>
                <a:gd name="T48" fmla="*/ 936 w 1645"/>
                <a:gd name="T49" fmla="*/ 735 h 823"/>
                <a:gd name="T50" fmla="*/ 864 w 1645"/>
                <a:gd name="T51" fmla="*/ 715 h 823"/>
                <a:gd name="T52" fmla="*/ 791 w 1645"/>
                <a:gd name="T53" fmla="*/ 696 h 823"/>
                <a:gd name="T54" fmla="*/ 720 w 1645"/>
                <a:gd name="T55" fmla="*/ 681 h 823"/>
                <a:gd name="T56" fmla="*/ 652 w 1645"/>
                <a:gd name="T57" fmla="*/ 666 h 823"/>
                <a:gd name="T58" fmla="*/ 560 w 1645"/>
                <a:gd name="T59" fmla="*/ 652 h 823"/>
                <a:gd name="T60" fmla="*/ 896 w 1645"/>
                <a:gd name="T61" fmla="*/ 542 h 823"/>
                <a:gd name="T62" fmla="*/ 817 w 1645"/>
                <a:gd name="T63" fmla="*/ 439 h 823"/>
                <a:gd name="T64" fmla="*/ 757 w 1645"/>
                <a:gd name="T65" fmla="*/ 379 h 823"/>
                <a:gd name="T66" fmla="*/ 670 w 1645"/>
                <a:gd name="T67" fmla="*/ 298 h 823"/>
                <a:gd name="T68" fmla="*/ 595 w 1645"/>
                <a:gd name="T69" fmla="*/ 235 h 823"/>
                <a:gd name="T70" fmla="*/ 535 w 1645"/>
                <a:gd name="T71" fmla="*/ 188 h 823"/>
                <a:gd name="T72" fmla="*/ 460 w 1645"/>
                <a:gd name="T73" fmla="*/ 141 h 823"/>
                <a:gd name="T74" fmla="*/ 383 w 1645"/>
                <a:gd name="T75" fmla="*/ 102 h 823"/>
                <a:gd name="T76" fmla="*/ 291 w 1645"/>
                <a:gd name="T77" fmla="*/ 69 h 823"/>
                <a:gd name="T78" fmla="*/ 192 w 1645"/>
                <a:gd name="T79" fmla="*/ 45 h 823"/>
                <a:gd name="T80" fmla="*/ 87 w 1645"/>
                <a:gd name="T81" fmla="*/ 24 h 82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645"/>
                <a:gd name="T124" fmla="*/ 0 h 823"/>
                <a:gd name="T125" fmla="*/ 1645 w 1645"/>
                <a:gd name="T126" fmla="*/ 823 h 82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645" h="823">
                  <a:moveTo>
                    <a:pt x="0" y="6"/>
                  </a:moveTo>
                  <a:lnTo>
                    <a:pt x="90" y="0"/>
                  </a:lnTo>
                  <a:lnTo>
                    <a:pt x="135" y="0"/>
                  </a:lnTo>
                  <a:lnTo>
                    <a:pt x="189" y="0"/>
                  </a:lnTo>
                  <a:lnTo>
                    <a:pt x="240" y="3"/>
                  </a:lnTo>
                  <a:lnTo>
                    <a:pt x="291" y="6"/>
                  </a:lnTo>
                  <a:lnTo>
                    <a:pt x="341" y="12"/>
                  </a:lnTo>
                  <a:lnTo>
                    <a:pt x="386" y="21"/>
                  </a:lnTo>
                  <a:lnTo>
                    <a:pt x="436" y="30"/>
                  </a:lnTo>
                  <a:lnTo>
                    <a:pt x="496" y="45"/>
                  </a:lnTo>
                  <a:lnTo>
                    <a:pt x="550" y="63"/>
                  </a:lnTo>
                  <a:lnTo>
                    <a:pt x="601" y="78"/>
                  </a:lnTo>
                  <a:lnTo>
                    <a:pt x="658" y="99"/>
                  </a:lnTo>
                  <a:lnTo>
                    <a:pt x="712" y="123"/>
                  </a:lnTo>
                  <a:lnTo>
                    <a:pt x="766" y="147"/>
                  </a:lnTo>
                  <a:lnTo>
                    <a:pt x="811" y="170"/>
                  </a:lnTo>
                  <a:lnTo>
                    <a:pt x="862" y="194"/>
                  </a:lnTo>
                  <a:lnTo>
                    <a:pt x="905" y="217"/>
                  </a:lnTo>
                  <a:lnTo>
                    <a:pt x="953" y="244"/>
                  </a:lnTo>
                  <a:lnTo>
                    <a:pt x="1001" y="271"/>
                  </a:lnTo>
                  <a:lnTo>
                    <a:pt x="1049" y="304"/>
                  </a:lnTo>
                  <a:lnTo>
                    <a:pt x="1091" y="331"/>
                  </a:lnTo>
                  <a:lnTo>
                    <a:pt x="1136" y="367"/>
                  </a:lnTo>
                  <a:lnTo>
                    <a:pt x="1178" y="400"/>
                  </a:lnTo>
                  <a:lnTo>
                    <a:pt x="1217" y="433"/>
                  </a:lnTo>
                  <a:lnTo>
                    <a:pt x="1249" y="469"/>
                  </a:lnTo>
                  <a:lnTo>
                    <a:pt x="1276" y="500"/>
                  </a:lnTo>
                  <a:lnTo>
                    <a:pt x="1297" y="533"/>
                  </a:lnTo>
                  <a:lnTo>
                    <a:pt x="1645" y="489"/>
                  </a:lnTo>
                  <a:lnTo>
                    <a:pt x="1596" y="512"/>
                  </a:lnTo>
                  <a:lnTo>
                    <a:pt x="1539" y="536"/>
                  </a:lnTo>
                  <a:lnTo>
                    <a:pt x="1494" y="557"/>
                  </a:lnTo>
                  <a:lnTo>
                    <a:pt x="1460" y="573"/>
                  </a:lnTo>
                  <a:lnTo>
                    <a:pt x="1423" y="593"/>
                  </a:lnTo>
                  <a:lnTo>
                    <a:pt x="1393" y="611"/>
                  </a:lnTo>
                  <a:lnTo>
                    <a:pt x="1364" y="630"/>
                  </a:lnTo>
                  <a:lnTo>
                    <a:pt x="1335" y="653"/>
                  </a:lnTo>
                  <a:lnTo>
                    <a:pt x="1307" y="676"/>
                  </a:lnTo>
                  <a:lnTo>
                    <a:pt x="1273" y="705"/>
                  </a:lnTo>
                  <a:lnTo>
                    <a:pt x="1240" y="736"/>
                  </a:lnTo>
                  <a:lnTo>
                    <a:pt x="1211" y="762"/>
                  </a:lnTo>
                  <a:lnTo>
                    <a:pt x="1178" y="796"/>
                  </a:lnTo>
                  <a:lnTo>
                    <a:pt x="1151" y="823"/>
                  </a:lnTo>
                  <a:lnTo>
                    <a:pt x="1124" y="811"/>
                  </a:lnTo>
                  <a:lnTo>
                    <a:pt x="1097" y="796"/>
                  </a:lnTo>
                  <a:lnTo>
                    <a:pt x="1068" y="783"/>
                  </a:lnTo>
                  <a:lnTo>
                    <a:pt x="1034" y="769"/>
                  </a:lnTo>
                  <a:lnTo>
                    <a:pt x="999" y="755"/>
                  </a:lnTo>
                  <a:lnTo>
                    <a:pt x="967" y="744"/>
                  </a:lnTo>
                  <a:lnTo>
                    <a:pt x="936" y="735"/>
                  </a:lnTo>
                  <a:lnTo>
                    <a:pt x="901" y="724"/>
                  </a:lnTo>
                  <a:lnTo>
                    <a:pt x="864" y="715"/>
                  </a:lnTo>
                  <a:lnTo>
                    <a:pt x="826" y="705"/>
                  </a:lnTo>
                  <a:lnTo>
                    <a:pt x="791" y="696"/>
                  </a:lnTo>
                  <a:lnTo>
                    <a:pt x="757" y="687"/>
                  </a:lnTo>
                  <a:lnTo>
                    <a:pt x="720" y="681"/>
                  </a:lnTo>
                  <a:lnTo>
                    <a:pt x="685" y="673"/>
                  </a:lnTo>
                  <a:lnTo>
                    <a:pt x="652" y="666"/>
                  </a:lnTo>
                  <a:lnTo>
                    <a:pt x="613" y="658"/>
                  </a:lnTo>
                  <a:lnTo>
                    <a:pt x="560" y="652"/>
                  </a:lnTo>
                  <a:lnTo>
                    <a:pt x="920" y="590"/>
                  </a:lnTo>
                  <a:lnTo>
                    <a:pt x="896" y="542"/>
                  </a:lnTo>
                  <a:lnTo>
                    <a:pt x="868" y="506"/>
                  </a:lnTo>
                  <a:lnTo>
                    <a:pt x="817" y="439"/>
                  </a:lnTo>
                  <a:lnTo>
                    <a:pt x="787" y="409"/>
                  </a:lnTo>
                  <a:lnTo>
                    <a:pt x="757" y="379"/>
                  </a:lnTo>
                  <a:lnTo>
                    <a:pt x="703" y="328"/>
                  </a:lnTo>
                  <a:lnTo>
                    <a:pt x="670" y="298"/>
                  </a:lnTo>
                  <a:lnTo>
                    <a:pt x="631" y="262"/>
                  </a:lnTo>
                  <a:lnTo>
                    <a:pt x="595" y="235"/>
                  </a:lnTo>
                  <a:lnTo>
                    <a:pt x="565" y="211"/>
                  </a:lnTo>
                  <a:lnTo>
                    <a:pt x="535" y="188"/>
                  </a:lnTo>
                  <a:lnTo>
                    <a:pt x="499" y="164"/>
                  </a:lnTo>
                  <a:lnTo>
                    <a:pt x="460" y="141"/>
                  </a:lnTo>
                  <a:lnTo>
                    <a:pt x="421" y="123"/>
                  </a:lnTo>
                  <a:lnTo>
                    <a:pt x="383" y="102"/>
                  </a:lnTo>
                  <a:lnTo>
                    <a:pt x="335" y="84"/>
                  </a:lnTo>
                  <a:lnTo>
                    <a:pt x="291" y="69"/>
                  </a:lnTo>
                  <a:lnTo>
                    <a:pt x="240" y="57"/>
                  </a:lnTo>
                  <a:lnTo>
                    <a:pt x="192" y="45"/>
                  </a:lnTo>
                  <a:lnTo>
                    <a:pt x="141" y="33"/>
                  </a:lnTo>
                  <a:lnTo>
                    <a:pt x="87" y="24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 rot="-5062427">
            <a:off x="1332706" y="4229894"/>
            <a:ext cx="2611438" cy="1466850"/>
            <a:chOff x="1109" y="1171"/>
            <a:chExt cx="1645" cy="924"/>
          </a:xfrm>
        </p:grpSpPr>
        <p:sp>
          <p:nvSpPr>
            <p:cNvPr id="8219" name="Freeform 18"/>
            <p:cNvSpPr>
              <a:spLocks/>
            </p:cNvSpPr>
            <p:nvPr/>
          </p:nvSpPr>
          <p:spPr bwMode="auto">
            <a:xfrm>
              <a:off x="1110" y="1174"/>
              <a:ext cx="952" cy="607"/>
            </a:xfrm>
            <a:custGeom>
              <a:avLst/>
              <a:gdLst>
                <a:gd name="T0" fmla="*/ 0 w 952"/>
                <a:gd name="T1" fmla="*/ 0 h 607"/>
                <a:gd name="T2" fmla="*/ 0 w 952"/>
                <a:gd name="T3" fmla="*/ 45 h 607"/>
                <a:gd name="T4" fmla="*/ 69 w 952"/>
                <a:gd name="T5" fmla="*/ 57 h 607"/>
                <a:gd name="T6" fmla="*/ 132 w 952"/>
                <a:gd name="T7" fmla="*/ 72 h 607"/>
                <a:gd name="T8" fmla="*/ 189 w 952"/>
                <a:gd name="T9" fmla="*/ 90 h 607"/>
                <a:gd name="T10" fmla="*/ 248 w 952"/>
                <a:gd name="T11" fmla="*/ 108 h 607"/>
                <a:gd name="T12" fmla="*/ 298 w 952"/>
                <a:gd name="T13" fmla="*/ 126 h 607"/>
                <a:gd name="T14" fmla="*/ 340 w 952"/>
                <a:gd name="T15" fmla="*/ 144 h 607"/>
                <a:gd name="T16" fmla="*/ 379 w 952"/>
                <a:gd name="T17" fmla="*/ 160 h 607"/>
                <a:gd name="T18" fmla="*/ 424 w 952"/>
                <a:gd name="T19" fmla="*/ 181 h 607"/>
                <a:gd name="T20" fmla="*/ 463 w 952"/>
                <a:gd name="T21" fmla="*/ 205 h 607"/>
                <a:gd name="T22" fmla="*/ 508 w 952"/>
                <a:gd name="T23" fmla="*/ 235 h 607"/>
                <a:gd name="T24" fmla="*/ 544 w 952"/>
                <a:gd name="T25" fmla="*/ 262 h 607"/>
                <a:gd name="T26" fmla="*/ 580 w 952"/>
                <a:gd name="T27" fmla="*/ 289 h 607"/>
                <a:gd name="T28" fmla="*/ 613 w 952"/>
                <a:gd name="T29" fmla="*/ 319 h 607"/>
                <a:gd name="T30" fmla="*/ 655 w 952"/>
                <a:gd name="T31" fmla="*/ 355 h 607"/>
                <a:gd name="T32" fmla="*/ 700 w 952"/>
                <a:gd name="T33" fmla="*/ 397 h 607"/>
                <a:gd name="T34" fmla="*/ 726 w 952"/>
                <a:gd name="T35" fmla="*/ 427 h 607"/>
                <a:gd name="T36" fmla="*/ 753 w 952"/>
                <a:gd name="T37" fmla="*/ 459 h 607"/>
                <a:gd name="T38" fmla="*/ 780 w 952"/>
                <a:gd name="T39" fmla="*/ 490 h 607"/>
                <a:gd name="T40" fmla="*/ 804 w 952"/>
                <a:gd name="T41" fmla="*/ 520 h 607"/>
                <a:gd name="T42" fmla="*/ 834 w 952"/>
                <a:gd name="T43" fmla="*/ 568 h 607"/>
                <a:gd name="T44" fmla="*/ 852 w 952"/>
                <a:gd name="T45" fmla="*/ 607 h 607"/>
                <a:gd name="T46" fmla="*/ 952 w 952"/>
                <a:gd name="T47" fmla="*/ 595 h 607"/>
                <a:gd name="T48" fmla="*/ 919 w 952"/>
                <a:gd name="T49" fmla="*/ 529 h 607"/>
                <a:gd name="T50" fmla="*/ 870 w 952"/>
                <a:gd name="T51" fmla="*/ 459 h 607"/>
                <a:gd name="T52" fmla="*/ 819 w 952"/>
                <a:gd name="T53" fmla="*/ 400 h 607"/>
                <a:gd name="T54" fmla="*/ 753 w 952"/>
                <a:gd name="T55" fmla="*/ 337 h 607"/>
                <a:gd name="T56" fmla="*/ 664 w 952"/>
                <a:gd name="T57" fmla="*/ 247 h 607"/>
                <a:gd name="T58" fmla="*/ 565 w 952"/>
                <a:gd name="T59" fmla="*/ 172 h 607"/>
                <a:gd name="T60" fmla="*/ 460 w 952"/>
                <a:gd name="T61" fmla="*/ 108 h 607"/>
                <a:gd name="T62" fmla="*/ 367 w 952"/>
                <a:gd name="T63" fmla="*/ 69 h 607"/>
                <a:gd name="T64" fmla="*/ 251 w 952"/>
                <a:gd name="T65" fmla="*/ 30 h 607"/>
                <a:gd name="T66" fmla="*/ 156 w 952"/>
                <a:gd name="T67" fmla="*/ 15 h 607"/>
                <a:gd name="T68" fmla="*/ 0 w 952"/>
                <a:gd name="T69" fmla="*/ 0 h 60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52"/>
                <a:gd name="T106" fmla="*/ 0 h 607"/>
                <a:gd name="T107" fmla="*/ 952 w 952"/>
                <a:gd name="T108" fmla="*/ 607 h 60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52" h="607">
                  <a:moveTo>
                    <a:pt x="0" y="0"/>
                  </a:moveTo>
                  <a:lnTo>
                    <a:pt x="0" y="45"/>
                  </a:lnTo>
                  <a:lnTo>
                    <a:pt x="69" y="57"/>
                  </a:lnTo>
                  <a:lnTo>
                    <a:pt x="132" y="72"/>
                  </a:lnTo>
                  <a:lnTo>
                    <a:pt x="189" y="90"/>
                  </a:lnTo>
                  <a:lnTo>
                    <a:pt x="248" y="108"/>
                  </a:lnTo>
                  <a:lnTo>
                    <a:pt x="298" y="126"/>
                  </a:lnTo>
                  <a:lnTo>
                    <a:pt x="340" y="144"/>
                  </a:lnTo>
                  <a:lnTo>
                    <a:pt x="379" y="160"/>
                  </a:lnTo>
                  <a:lnTo>
                    <a:pt x="424" y="181"/>
                  </a:lnTo>
                  <a:lnTo>
                    <a:pt x="463" y="205"/>
                  </a:lnTo>
                  <a:lnTo>
                    <a:pt x="508" y="235"/>
                  </a:lnTo>
                  <a:lnTo>
                    <a:pt x="544" y="262"/>
                  </a:lnTo>
                  <a:lnTo>
                    <a:pt x="580" y="289"/>
                  </a:lnTo>
                  <a:lnTo>
                    <a:pt x="613" y="319"/>
                  </a:lnTo>
                  <a:lnTo>
                    <a:pt x="655" y="355"/>
                  </a:lnTo>
                  <a:lnTo>
                    <a:pt x="700" y="397"/>
                  </a:lnTo>
                  <a:lnTo>
                    <a:pt x="726" y="427"/>
                  </a:lnTo>
                  <a:lnTo>
                    <a:pt x="753" y="459"/>
                  </a:lnTo>
                  <a:lnTo>
                    <a:pt x="780" y="490"/>
                  </a:lnTo>
                  <a:lnTo>
                    <a:pt x="804" y="520"/>
                  </a:lnTo>
                  <a:lnTo>
                    <a:pt x="834" y="568"/>
                  </a:lnTo>
                  <a:lnTo>
                    <a:pt x="852" y="607"/>
                  </a:lnTo>
                  <a:lnTo>
                    <a:pt x="952" y="595"/>
                  </a:lnTo>
                  <a:lnTo>
                    <a:pt x="919" y="529"/>
                  </a:lnTo>
                  <a:lnTo>
                    <a:pt x="870" y="459"/>
                  </a:lnTo>
                  <a:lnTo>
                    <a:pt x="819" y="400"/>
                  </a:lnTo>
                  <a:lnTo>
                    <a:pt x="753" y="337"/>
                  </a:lnTo>
                  <a:lnTo>
                    <a:pt x="664" y="247"/>
                  </a:lnTo>
                  <a:lnTo>
                    <a:pt x="565" y="172"/>
                  </a:lnTo>
                  <a:lnTo>
                    <a:pt x="460" y="108"/>
                  </a:lnTo>
                  <a:lnTo>
                    <a:pt x="367" y="69"/>
                  </a:lnTo>
                  <a:lnTo>
                    <a:pt x="251" y="30"/>
                  </a:lnTo>
                  <a:lnTo>
                    <a:pt x="156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20" name="Freeform 19"/>
            <p:cNvSpPr>
              <a:spLocks/>
            </p:cNvSpPr>
            <p:nvPr/>
          </p:nvSpPr>
          <p:spPr bwMode="auto">
            <a:xfrm>
              <a:off x="2261" y="1661"/>
              <a:ext cx="493" cy="434"/>
            </a:xfrm>
            <a:custGeom>
              <a:avLst/>
              <a:gdLst>
                <a:gd name="T0" fmla="*/ 0 w 493"/>
                <a:gd name="T1" fmla="*/ 335 h 434"/>
                <a:gd name="T2" fmla="*/ 0 w 493"/>
                <a:gd name="T3" fmla="*/ 434 h 434"/>
                <a:gd name="T4" fmla="*/ 20 w 493"/>
                <a:gd name="T5" fmla="*/ 409 h 434"/>
                <a:gd name="T6" fmla="*/ 42 w 493"/>
                <a:gd name="T7" fmla="*/ 383 h 434"/>
                <a:gd name="T8" fmla="*/ 71 w 493"/>
                <a:gd name="T9" fmla="*/ 356 h 434"/>
                <a:gd name="T10" fmla="*/ 107 w 493"/>
                <a:gd name="T11" fmla="*/ 325 h 434"/>
                <a:gd name="T12" fmla="*/ 142 w 493"/>
                <a:gd name="T13" fmla="*/ 291 h 434"/>
                <a:gd name="T14" fmla="*/ 178 w 493"/>
                <a:gd name="T15" fmla="*/ 259 h 434"/>
                <a:gd name="T16" fmla="*/ 211 w 493"/>
                <a:gd name="T17" fmla="*/ 232 h 434"/>
                <a:gd name="T18" fmla="*/ 241 w 493"/>
                <a:gd name="T19" fmla="*/ 208 h 434"/>
                <a:gd name="T20" fmla="*/ 274 w 493"/>
                <a:gd name="T21" fmla="*/ 186 h 434"/>
                <a:gd name="T22" fmla="*/ 308 w 493"/>
                <a:gd name="T23" fmla="*/ 164 h 434"/>
                <a:gd name="T24" fmla="*/ 348 w 493"/>
                <a:gd name="T25" fmla="*/ 141 h 434"/>
                <a:gd name="T26" fmla="*/ 385 w 493"/>
                <a:gd name="T27" fmla="*/ 123 h 434"/>
                <a:gd name="T28" fmla="*/ 423 w 493"/>
                <a:gd name="T29" fmla="*/ 107 h 434"/>
                <a:gd name="T30" fmla="*/ 463 w 493"/>
                <a:gd name="T31" fmla="*/ 90 h 434"/>
                <a:gd name="T32" fmla="*/ 493 w 493"/>
                <a:gd name="T33" fmla="*/ 76 h 434"/>
                <a:gd name="T34" fmla="*/ 493 w 493"/>
                <a:gd name="T35" fmla="*/ 0 h 434"/>
                <a:gd name="T36" fmla="*/ 439 w 493"/>
                <a:gd name="T37" fmla="*/ 15 h 434"/>
                <a:gd name="T38" fmla="*/ 360 w 493"/>
                <a:gd name="T39" fmla="*/ 49 h 434"/>
                <a:gd name="T40" fmla="*/ 259 w 493"/>
                <a:gd name="T41" fmla="*/ 92 h 434"/>
                <a:gd name="T42" fmla="*/ 185 w 493"/>
                <a:gd name="T43" fmla="*/ 138 h 434"/>
                <a:gd name="T44" fmla="*/ 117 w 493"/>
                <a:gd name="T45" fmla="*/ 204 h 434"/>
                <a:gd name="T46" fmla="*/ 50 w 493"/>
                <a:gd name="T47" fmla="*/ 259 h 434"/>
                <a:gd name="T48" fmla="*/ 0 w 493"/>
                <a:gd name="T49" fmla="*/ 312 h 434"/>
                <a:gd name="T50" fmla="*/ 0 w 493"/>
                <a:gd name="T51" fmla="*/ 433 h 434"/>
                <a:gd name="T52" fmla="*/ 0 w 493"/>
                <a:gd name="T53" fmla="*/ 431 h 434"/>
                <a:gd name="T54" fmla="*/ 0 w 493"/>
                <a:gd name="T55" fmla="*/ 335 h 43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493"/>
                <a:gd name="T85" fmla="*/ 0 h 434"/>
                <a:gd name="T86" fmla="*/ 493 w 493"/>
                <a:gd name="T87" fmla="*/ 434 h 43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493" h="434">
                  <a:moveTo>
                    <a:pt x="0" y="335"/>
                  </a:moveTo>
                  <a:lnTo>
                    <a:pt x="0" y="434"/>
                  </a:lnTo>
                  <a:lnTo>
                    <a:pt x="20" y="409"/>
                  </a:lnTo>
                  <a:lnTo>
                    <a:pt x="42" y="383"/>
                  </a:lnTo>
                  <a:lnTo>
                    <a:pt x="71" y="356"/>
                  </a:lnTo>
                  <a:lnTo>
                    <a:pt x="107" y="325"/>
                  </a:lnTo>
                  <a:lnTo>
                    <a:pt x="142" y="291"/>
                  </a:lnTo>
                  <a:lnTo>
                    <a:pt x="178" y="259"/>
                  </a:lnTo>
                  <a:lnTo>
                    <a:pt x="211" y="232"/>
                  </a:lnTo>
                  <a:lnTo>
                    <a:pt x="241" y="208"/>
                  </a:lnTo>
                  <a:lnTo>
                    <a:pt x="274" y="186"/>
                  </a:lnTo>
                  <a:lnTo>
                    <a:pt x="308" y="164"/>
                  </a:lnTo>
                  <a:lnTo>
                    <a:pt x="348" y="141"/>
                  </a:lnTo>
                  <a:lnTo>
                    <a:pt x="385" y="123"/>
                  </a:lnTo>
                  <a:lnTo>
                    <a:pt x="423" y="107"/>
                  </a:lnTo>
                  <a:lnTo>
                    <a:pt x="463" y="90"/>
                  </a:lnTo>
                  <a:lnTo>
                    <a:pt x="493" y="76"/>
                  </a:lnTo>
                  <a:lnTo>
                    <a:pt x="493" y="0"/>
                  </a:lnTo>
                  <a:lnTo>
                    <a:pt x="439" y="15"/>
                  </a:lnTo>
                  <a:lnTo>
                    <a:pt x="360" y="49"/>
                  </a:lnTo>
                  <a:lnTo>
                    <a:pt x="259" y="92"/>
                  </a:lnTo>
                  <a:lnTo>
                    <a:pt x="185" y="138"/>
                  </a:lnTo>
                  <a:lnTo>
                    <a:pt x="117" y="204"/>
                  </a:lnTo>
                  <a:lnTo>
                    <a:pt x="50" y="259"/>
                  </a:lnTo>
                  <a:lnTo>
                    <a:pt x="0" y="312"/>
                  </a:lnTo>
                  <a:lnTo>
                    <a:pt x="0" y="433"/>
                  </a:lnTo>
                  <a:lnTo>
                    <a:pt x="0" y="431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21" name="Freeform 20"/>
            <p:cNvSpPr>
              <a:spLocks/>
            </p:cNvSpPr>
            <p:nvPr/>
          </p:nvSpPr>
          <p:spPr bwMode="auto">
            <a:xfrm>
              <a:off x="1670" y="1824"/>
              <a:ext cx="589" cy="270"/>
            </a:xfrm>
            <a:custGeom>
              <a:avLst/>
              <a:gdLst>
                <a:gd name="T0" fmla="*/ 0 w 589"/>
                <a:gd name="T1" fmla="*/ 0 h 270"/>
                <a:gd name="T2" fmla="*/ 0 w 589"/>
                <a:gd name="T3" fmla="*/ 83 h 270"/>
                <a:gd name="T4" fmla="*/ 38 w 589"/>
                <a:gd name="T5" fmla="*/ 90 h 270"/>
                <a:gd name="T6" fmla="*/ 77 w 589"/>
                <a:gd name="T7" fmla="*/ 97 h 270"/>
                <a:gd name="T8" fmla="*/ 114 w 589"/>
                <a:gd name="T9" fmla="*/ 106 h 270"/>
                <a:gd name="T10" fmla="*/ 152 w 589"/>
                <a:gd name="T11" fmla="*/ 115 h 270"/>
                <a:gd name="T12" fmla="*/ 196 w 589"/>
                <a:gd name="T13" fmla="*/ 126 h 270"/>
                <a:gd name="T14" fmla="*/ 244 w 589"/>
                <a:gd name="T15" fmla="*/ 138 h 270"/>
                <a:gd name="T16" fmla="*/ 304 w 589"/>
                <a:gd name="T17" fmla="*/ 156 h 270"/>
                <a:gd name="T18" fmla="*/ 362 w 589"/>
                <a:gd name="T19" fmla="*/ 172 h 270"/>
                <a:gd name="T20" fmla="*/ 400 w 589"/>
                <a:gd name="T21" fmla="*/ 185 h 270"/>
                <a:gd name="T22" fmla="*/ 445 w 589"/>
                <a:gd name="T23" fmla="*/ 203 h 270"/>
                <a:gd name="T24" fmla="*/ 494 w 589"/>
                <a:gd name="T25" fmla="*/ 223 h 270"/>
                <a:gd name="T26" fmla="*/ 538 w 589"/>
                <a:gd name="T27" fmla="*/ 243 h 270"/>
                <a:gd name="T28" fmla="*/ 570 w 589"/>
                <a:gd name="T29" fmla="*/ 259 h 270"/>
                <a:gd name="T30" fmla="*/ 589 w 589"/>
                <a:gd name="T31" fmla="*/ 270 h 270"/>
                <a:gd name="T32" fmla="*/ 589 w 589"/>
                <a:gd name="T33" fmla="*/ 167 h 270"/>
                <a:gd name="T34" fmla="*/ 552 w 589"/>
                <a:gd name="T35" fmla="*/ 141 h 270"/>
                <a:gd name="T36" fmla="*/ 478 w 589"/>
                <a:gd name="T37" fmla="*/ 105 h 270"/>
                <a:gd name="T38" fmla="*/ 392 w 589"/>
                <a:gd name="T39" fmla="*/ 69 h 270"/>
                <a:gd name="T40" fmla="*/ 315 w 589"/>
                <a:gd name="T41" fmla="*/ 49 h 270"/>
                <a:gd name="T42" fmla="*/ 226 w 589"/>
                <a:gd name="T43" fmla="*/ 24 h 270"/>
                <a:gd name="T44" fmla="*/ 137 w 589"/>
                <a:gd name="T45" fmla="*/ 7 h 270"/>
                <a:gd name="T46" fmla="*/ 74 w 589"/>
                <a:gd name="T47" fmla="*/ 1 h 270"/>
                <a:gd name="T48" fmla="*/ 0 w 589"/>
                <a:gd name="T49" fmla="*/ 0 h 2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89"/>
                <a:gd name="T76" fmla="*/ 0 h 270"/>
                <a:gd name="T77" fmla="*/ 589 w 589"/>
                <a:gd name="T78" fmla="*/ 270 h 2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89" h="270">
                  <a:moveTo>
                    <a:pt x="0" y="0"/>
                  </a:moveTo>
                  <a:lnTo>
                    <a:pt x="0" y="83"/>
                  </a:lnTo>
                  <a:lnTo>
                    <a:pt x="38" y="90"/>
                  </a:lnTo>
                  <a:lnTo>
                    <a:pt x="77" y="97"/>
                  </a:lnTo>
                  <a:lnTo>
                    <a:pt x="114" y="106"/>
                  </a:lnTo>
                  <a:lnTo>
                    <a:pt x="152" y="115"/>
                  </a:lnTo>
                  <a:lnTo>
                    <a:pt x="196" y="126"/>
                  </a:lnTo>
                  <a:lnTo>
                    <a:pt x="244" y="138"/>
                  </a:lnTo>
                  <a:lnTo>
                    <a:pt x="304" y="156"/>
                  </a:lnTo>
                  <a:lnTo>
                    <a:pt x="362" y="172"/>
                  </a:lnTo>
                  <a:lnTo>
                    <a:pt x="400" y="185"/>
                  </a:lnTo>
                  <a:lnTo>
                    <a:pt x="445" y="203"/>
                  </a:lnTo>
                  <a:lnTo>
                    <a:pt x="494" y="223"/>
                  </a:lnTo>
                  <a:lnTo>
                    <a:pt x="538" y="243"/>
                  </a:lnTo>
                  <a:lnTo>
                    <a:pt x="570" y="259"/>
                  </a:lnTo>
                  <a:lnTo>
                    <a:pt x="589" y="270"/>
                  </a:lnTo>
                  <a:lnTo>
                    <a:pt x="589" y="167"/>
                  </a:lnTo>
                  <a:lnTo>
                    <a:pt x="552" y="141"/>
                  </a:lnTo>
                  <a:lnTo>
                    <a:pt x="478" y="105"/>
                  </a:lnTo>
                  <a:lnTo>
                    <a:pt x="392" y="69"/>
                  </a:lnTo>
                  <a:lnTo>
                    <a:pt x="315" y="49"/>
                  </a:lnTo>
                  <a:lnTo>
                    <a:pt x="226" y="24"/>
                  </a:lnTo>
                  <a:lnTo>
                    <a:pt x="137" y="7"/>
                  </a:lnTo>
                  <a:lnTo>
                    <a:pt x="74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22" name="Freeform 21"/>
            <p:cNvSpPr>
              <a:spLocks/>
            </p:cNvSpPr>
            <p:nvPr/>
          </p:nvSpPr>
          <p:spPr bwMode="auto">
            <a:xfrm>
              <a:off x="1109" y="1171"/>
              <a:ext cx="1645" cy="823"/>
            </a:xfrm>
            <a:custGeom>
              <a:avLst/>
              <a:gdLst>
                <a:gd name="T0" fmla="*/ 90 w 1645"/>
                <a:gd name="T1" fmla="*/ 0 h 823"/>
                <a:gd name="T2" fmla="*/ 189 w 1645"/>
                <a:gd name="T3" fmla="*/ 0 h 823"/>
                <a:gd name="T4" fmla="*/ 291 w 1645"/>
                <a:gd name="T5" fmla="*/ 6 h 823"/>
                <a:gd name="T6" fmla="*/ 386 w 1645"/>
                <a:gd name="T7" fmla="*/ 21 h 823"/>
                <a:gd name="T8" fmla="*/ 496 w 1645"/>
                <a:gd name="T9" fmla="*/ 45 h 823"/>
                <a:gd name="T10" fmla="*/ 601 w 1645"/>
                <a:gd name="T11" fmla="*/ 78 h 823"/>
                <a:gd name="T12" fmla="*/ 712 w 1645"/>
                <a:gd name="T13" fmla="*/ 123 h 823"/>
                <a:gd name="T14" fmla="*/ 811 w 1645"/>
                <a:gd name="T15" fmla="*/ 170 h 823"/>
                <a:gd name="T16" fmla="*/ 905 w 1645"/>
                <a:gd name="T17" fmla="*/ 217 h 823"/>
                <a:gd name="T18" fmla="*/ 1001 w 1645"/>
                <a:gd name="T19" fmla="*/ 271 h 823"/>
                <a:gd name="T20" fmla="*/ 1091 w 1645"/>
                <a:gd name="T21" fmla="*/ 331 h 823"/>
                <a:gd name="T22" fmla="*/ 1178 w 1645"/>
                <a:gd name="T23" fmla="*/ 400 h 823"/>
                <a:gd name="T24" fmla="*/ 1249 w 1645"/>
                <a:gd name="T25" fmla="*/ 469 h 823"/>
                <a:gd name="T26" fmla="*/ 1297 w 1645"/>
                <a:gd name="T27" fmla="*/ 533 h 823"/>
                <a:gd name="T28" fmla="*/ 1596 w 1645"/>
                <a:gd name="T29" fmla="*/ 512 h 823"/>
                <a:gd name="T30" fmla="*/ 1494 w 1645"/>
                <a:gd name="T31" fmla="*/ 557 h 823"/>
                <a:gd name="T32" fmla="*/ 1423 w 1645"/>
                <a:gd name="T33" fmla="*/ 593 h 823"/>
                <a:gd name="T34" fmla="*/ 1364 w 1645"/>
                <a:gd name="T35" fmla="*/ 630 h 823"/>
                <a:gd name="T36" fmla="*/ 1307 w 1645"/>
                <a:gd name="T37" fmla="*/ 676 h 823"/>
                <a:gd name="T38" fmla="*/ 1240 w 1645"/>
                <a:gd name="T39" fmla="*/ 736 h 823"/>
                <a:gd name="T40" fmla="*/ 1178 w 1645"/>
                <a:gd name="T41" fmla="*/ 796 h 823"/>
                <a:gd name="T42" fmla="*/ 1124 w 1645"/>
                <a:gd name="T43" fmla="*/ 811 h 823"/>
                <a:gd name="T44" fmla="*/ 1068 w 1645"/>
                <a:gd name="T45" fmla="*/ 783 h 823"/>
                <a:gd name="T46" fmla="*/ 999 w 1645"/>
                <a:gd name="T47" fmla="*/ 755 h 823"/>
                <a:gd name="T48" fmla="*/ 936 w 1645"/>
                <a:gd name="T49" fmla="*/ 735 h 823"/>
                <a:gd name="T50" fmla="*/ 864 w 1645"/>
                <a:gd name="T51" fmla="*/ 715 h 823"/>
                <a:gd name="T52" fmla="*/ 791 w 1645"/>
                <a:gd name="T53" fmla="*/ 696 h 823"/>
                <a:gd name="T54" fmla="*/ 720 w 1645"/>
                <a:gd name="T55" fmla="*/ 681 h 823"/>
                <a:gd name="T56" fmla="*/ 652 w 1645"/>
                <a:gd name="T57" fmla="*/ 666 h 823"/>
                <a:gd name="T58" fmla="*/ 560 w 1645"/>
                <a:gd name="T59" fmla="*/ 652 h 823"/>
                <a:gd name="T60" fmla="*/ 896 w 1645"/>
                <a:gd name="T61" fmla="*/ 542 h 823"/>
                <a:gd name="T62" fmla="*/ 817 w 1645"/>
                <a:gd name="T63" fmla="*/ 439 h 823"/>
                <a:gd name="T64" fmla="*/ 757 w 1645"/>
                <a:gd name="T65" fmla="*/ 379 h 823"/>
                <a:gd name="T66" fmla="*/ 670 w 1645"/>
                <a:gd name="T67" fmla="*/ 298 h 823"/>
                <a:gd name="T68" fmla="*/ 595 w 1645"/>
                <a:gd name="T69" fmla="*/ 235 h 823"/>
                <a:gd name="T70" fmla="*/ 535 w 1645"/>
                <a:gd name="T71" fmla="*/ 188 h 823"/>
                <a:gd name="T72" fmla="*/ 460 w 1645"/>
                <a:gd name="T73" fmla="*/ 141 h 823"/>
                <a:gd name="T74" fmla="*/ 383 w 1645"/>
                <a:gd name="T75" fmla="*/ 102 h 823"/>
                <a:gd name="T76" fmla="*/ 291 w 1645"/>
                <a:gd name="T77" fmla="*/ 69 h 823"/>
                <a:gd name="T78" fmla="*/ 192 w 1645"/>
                <a:gd name="T79" fmla="*/ 45 h 823"/>
                <a:gd name="T80" fmla="*/ 87 w 1645"/>
                <a:gd name="T81" fmla="*/ 24 h 82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645"/>
                <a:gd name="T124" fmla="*/ 0 h 823"/>
                <a:gd name="T125" fmla="*/ 1645 w 1645"/>
                <a:gd name="T126" fmla="*/ 823 h 82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645" h="823">
                  <a:moveTo>
                    <a:pt x="0" y="6"/>
                  </a:moveTo>
                  <a:lnTo>
                    <a:pt x="90" y="0"/>
                  </a:lnTo>
                  <a:lnTo>
                    <a:pt x="135" y="0"/>
                  </a:lnTo>
                  <a:lnTo>
                    <a:pt x="189" y="0"/>
                  </a:lnTo>
                  <a:lnTo>
                    <a:pt x="240" y="3"/>
                  </a:lnTo>
                  <a:lnTo>
                    <a:pt x="291" y="6"/>
                  </a:lnTo>
                  <a:lnTo>
                    <a:pt x="341" y="12"/>
                  </a:lnTo>
                  <a:lnTo>
                    <a:pt x="386" y="21"/>
                  </a:lnTo>
                  <a:lnTo>
                    <a:pt x="436" y="30"/>
                  </a:lnTo>
                  <a:lnTo>
                    <a:pt x="496" y="45"/>
                  </a:lnTo>
                  <a:lnTo>
                    <a:pt x="550" y="63"/>
                  </a:lnTo>
                  <a:lnTo>
                    <a:pt x="601" y="78"/>
                  </a:lnTo>
                  <a:lnTo>
                    <a:pt x="658" y="99"/>
                  </a:lnTo>
                  <a:lnTo>
                    <a:pt x="712" y="123"/>
                  </a:lnTo>
                  <a:lnTo>
                    <a:pt x="766" y="147"/>
                  </a:lnTo>
                  <a:lnTo>
                    <a:pt x="811" y="170"/>
                  </a:lnTo>
                  <a:lnTo>
                    <a:pt x="862" y="194"/>
                  </a:lnTo>
                  <a:lnTo>
                    <a:pt x="905" y="217"/>
                  </a:lnTo>
                  <a:lnTo>
                    <a:pt x="953" y="244"/>
                  </a:lnTo>
                  <a:lnTo>
                    <a:pt x="1001" y="271"/>
                  </a:lnTo>
                  <a:lnTo>
                    <a:pt x="1049" y="304"/>
                  </a:lnTo>
                  <a:lnTo>
                    <a:pt x="1091" y="331"/>
                  </a:lnTo>
                  <a:lnTo>
                    <a:pt x="1136" y="367"/>
                  </a:lnTo>
                  <a:lnTo>
                    <a:pt x="1178" y="400"/>
                  </a:lnTo>
                  <a:lnTo>
                    <a:pt x="1217" y="433"/>
                  </a:lnTo>
                  <a:lnTo>
                    <a:pt x="1249" y="469"/>
                  </a:lnTo>
                  <a:lnTo>
                    <a:pt x="1276" y="500"/>
                  </a:lnTo>
                  <a:lnTo>
                    <a:pt x="1297" y="533"/>
                  </a:lnTo>
                  <a:lnTo>
                    <a:pt x="1645" y="489"/>
                  </a:lnTo>
                  <a:lnTo>
                    <a:pt x="1596" y="512"/>
                  </a:lnTo>
                  <a:lnTo>
                    <a:pt x="1539" y="536"/>
                  </a:lnTo>
                  <a:lnTo>
                    <a:pt x="1494" y="557"/>
                  </a:lnTo>
                  <a:lnTo>
                    <a:pt x="1460" y="573"/>
                  </a:lnTo>
                  <a:lnTo>
                    <a:pt x="1423" y="593"/>
                  </a:lnTo>
                  <a:lnTo>
                    <a:pt x="1393" y="611"/>
                  </a:lnTo>
                  <a:lnTo>
                    <a:pt x="1364" y="630"/>
                  </a:lnTo>
                  <a:lnTo>
                    <a:pt x="1335" y="653"/>
                  </a:lnTo>
                  <a:lnTo>
                    <a:pt x="1307" y="676"/>
                  </a:lnTo>
                  <a:lnTo>
                    <a:pt x="1273" y="705"/>
                  </a:lnTo>
                  <a:lnTo>
                    <a:pt x="1240" y="736"/>
                  </a:lnTo>
                  <a:lnTo>
                    <a:pt x="1211" y="762"/>
                  </a:lnTo>
                  <a:lnTo>
                    <a:pt x="1178" y="796"/>
                  </a:lnTo>
                  <a:lnTo>
                    <a:pt x="1151" y="823"/>
                  </a:lnTo>
                  <a:lnTo>
                    <a:pt x="1124" y="811"/>
                  </a:lnTo>
                  <a:lnTo>
                    <a:pt x="1097" y="796"/>
                  </a:lnTo>
                  <a:lnTo>
                    <a:pt x="1068" y="783"/>
                  </a:lnTo>
                  <a:lnTo>
                    <a:pt x="1034" y="769"/>
                  </a:lnTo>
                  <a:lnTo>
                    <a:pt x="999" y="755"/>
                  </a:lnTo>
                  <a:lnTo>
                    <a:pt x="967" y="744"/>
                  </a:lnTo>
                  <a:lnTo>
                    <a:pt x="936" y="735"/>
                  </a:lnTo>
                  <a:lnTo>
                    <a:pt x="901" y="724"/>
                  </a:lnTo>
                  <a:lnTo>
                    <a:pt x="864" y="715"/>
                  </a:lnTo>
                  <a:lnTo>
                    <a:pt x="826" y="705"/>
                  </a:lnTo>
                  <a:lnTo>
                    <a:pt x="791" y="696"/>
                  </a:lnTo>
                  <a:lnTo>
                    <a:pt x="757" y="687"/>
                  </a:lnTo>
                  <a:lnTo>
                    <a:pt x="720" y="681"/>
                  </a:lnTo>
                  <a:lnTo>
                    <a:pt x="685" y="673"/>
                  </a:lnTo>
                  <a:lnTo>
                    <a:pt x="652" y="666"/>
                  </a:lnTo>
                  <a:lnTo>
                    <a:pt x="613" y="658"/>
                  </a:lnTo>
                  <a:lnTo>
                    <a:pt x="560" y="652"/>
                  </a:lnTo>
                  <a:lnTo>
                    <a:pt x="920" y="590"/>
                  </a:lnTo>
                  <a:lnTo>
                    <a:pt x="896" y="542"/>
                  </a:lnTo>
                  <a:lnTo>
                    <a:pt x="868" y="506"/>
                  </a:lnTo>
                  <a:lnTo>
                    <a:pt x="817" y="439"/>
                  </a:lnTo>
                  <a:lnTo>
                    <a:pt x="787" y="409"/>
                  </a:lnTo>
                  <a:lnTo>
                    <a:pt x="757" y="379"/>
                  </a:lnTo>
                  <a:lnTo>
                    <a:pt x="703" y="328"/>
                  </a:lnTo>
                  <a:lnTo>
                    <a:pt x="670" y="298"/>
                  </a:lnTo>
                  <a:lnTo>
                    <a:pt x="631" y="262"/>
                  </a:lnTo>
                  <a:lnTo>
                    <a:pt x="595" y="235"/>
                  </a:lnTo>
                  <a:lnTo>
                    <a:pt x="565" y="211"/>
                  </a:lnTo>
                  <a:lnTo>
                    <a:pt x="535" y="188"/>
                  </a:lnTo>
                  <a:lnTo>
                    <a:pt x="499" y="164"/>
                  </a:lnTo>
                  <a:lnTo>
                    <a:pt x="460" y="141"/>
                  </a:lnTo>
                  <a:lnTo>
                    <a:pt x="421" y="123"/>
                  </a:lnTo>
                  <a:lnTo>
                    <a:pt x="383" y="102"/>
                  </a:lnTo>
                  <a:lnTo>
                    <a:pt x="335" y="84"/>
                  </a:lnTo>
                  <a:lnTo>
                    <a:pt x="291" y="69"/>
                  </a:lnTo>
                  <a:lnTo>
                    <a:pt x="240" y="57"/>
                  </a:lnTo>
                  <a:lnTo>
                    <a:pt x="192" y="45"/>
                  </a:lnTo>
                  <a:lnTo>
                    <a:pt x="141" y="33"/>
                  </a:lnTo>
                  <a:lnTo>
                    <a:pt x="87" y="24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 rot="1851510">
            <a:off x="4343400" y="1295400"/>
            <a:ext cx="2611438" cy="1466850"/>
            <a:chOff x="1109" y="1171"/>
            <a:chExt cx="1645" cy="924"/>
          </a:xfrm>
        </p:grpSpPr>
        <p:sp>
          <p:nvSpPr>
            <p:cNvPr id="8215" name="Freeform 23"/>
            <p:cNvSpPr>
              <a:spLocks/>
            </p:cNvSpPr>
            <p:nvPr/>
          </p:nvSpPr>
          <p:spPr bwMode="auto">
            <a:xfrm>
              <a:off x="1110" y="1174"/>
              <a:ext cx="952" cy="607"/>
            </a:xfrm>
            <a:custGeom>
              <a:avLst/>
              <a:gdLst>
                <a:gd name="T0" fmla="*/ 0 w 952"/>
                <a:gd name="T1" fmla="*/ 0 h 607"/>
                <a:gd name="T2" fmla="*/ 0 w 952"/>
                <a:gd name="T3" fmla="*/ 45 h 607"/>
                <a:gd name="T4" fmla="*/ 69 w 952"/>
                <a:gd name="T5" fmla="*/ 57 h 607"/>
                <a:gd name="T6" fmla="*/ 132 w 952"/>
                <a:gd name="T7" fmla="*/ 72 h 607"/>
                <a:gd name="T8" fmla="*/ 189 w 952"/>
                <a:gd name="T9" fmla="*/ 90 h 607"/>
                <a:gd name="T10" fmla="*/ 248 w 952"/>
                <a:gd name="T11" fmla="*/ 108 h 607"/>
                <a:gd name="T12" fmla="*/ 298 w 952"/>
                <a:gd name="T13" fmla="*/ 126 h 607"/>
                <a:gd name="T14" fmla="*/ 340 w 952"/>
                <a:gd name="T15" fmla="*/ 144 h 607"/>
                <a:gd name="T16" fmla="*/ 379 w 952"/>
                <a:gd name="T17" fmla="*/ 160 h 607"/>
                <a:gd name="T18" fmla="*/ 424 w 952"/>
                <a:gd name="T19" fmla="*/ 181 h 607"/>
                <a:gd name="T20" fmla="*/ 463 w 952"/>
                <a:gd name="T21" fmla="*/ 205 h 607"/>
                <a:gd name="T22" fmla="*/ 508 w 952"/>
                <a:gd name="T23" fmla="*/ 235 h 607"/>
                <a:gd name="T24" fmla="*/ 544 w 952"/>
                <a:gd name="T25" fmla="*/ 262 h 607"/>
                <a:gd name="T26" fmla="*/ 580 w 952"/>
                <a:gd name="T27" fmla="*/ 289 h 607"/>
                <a:gd name="T28" fmla="*/ 613 w 952"/>
                <a:gd name="T29" fmla="*/ 319 h 607"/>
                <a:gd name="T30" fmla="*/ 655 w 952"/>
                <a:gd name="T31" fmla="*/ 355 h 607"/>
                <a:gd name="T32" fmla="*/ 700 w 952"/>
                <a:gd name="T33" fmla="*/ 397 h 607"/>
                <a:gd name="T34" fmla="*/ 726 w 952"/>
                <a:gd name="T35" fmla="*/ 427 h 607"/>
                <a:gd name="T36" fmla="*/ 753 w 952"/>
                <a:gd name="T37" fmla="*/ 459 h 607"/>
                <a:gd name="T38" fmla="*/ 780 w 952"/>
                <a:gd name="T39" fmla="*/ 490 h 607"/>
                <a:gd name="T40" fmla="*/ 804 w 952"/>
                <a:gd name="T41" fmla="*/ 520 h 607"/>
                <a:gd name="T42" fmla="*/ 834 w 952"/>
                <a:gd name="T43" fmla="*/ 568 h 607"/>
                <a:gd name="T44" fmla="*/ 852 w 952"/>
                <a:gd name="T45" fmla="*/ 607 h 607"/>
                <a:gd name="T46" fmla="*/ 952 w 952"/>
                <a:gd name="T47" fmla="*/ 595 h 607"/>
                <a:gd name="T48" fmla="*/ 919 w 952"/>
                <a:gd name="T49" fmla="*/ 529 h 607"/>
                <a:gd name="T50" fmla="*/ 870 w 952"/>
                <a:gd name="T51" fmla="*/ 459 h 607"/>
                <a:gd name="T52" fmla="*/ 819 w 952"/>
                <a:gd name="T53" fmla="*/ 400 h 607"/>
                <a:gd name="T54" fmla="*/ 753 w 952"/>
                <a:gd name="T55" fmla="*/ 337 h 607"/>
                <a:gd name="T56" fmla="*/ 664 w 952"/>
                <a:gd name="T57" fmla="*/ 247 h 607"/>
                <a:gd name="T58" fmla="*/ 565 w 952"/>
                <a:gd name="T59" fmla="*/ 172 h 607"/>
                <a:gd name="T60" fmla="*/ 460 w 952"/>
                <a:gd name="T61" fmla="*/ 108 h 607"/>
                <a:gd name="T62" fmla="*/ 367 w 952"/>
                <a:gd name="T63" fmla="*/ 69 h 607"/>
                <a:gd name="T64" fmla="*/ 251 w 952"/>
                <a:gd name="T65" fmla="*/ 30 h 607"/>
                <a:gd name="T66" fmla="*/ 156 w 952"/>
                <a:gd name="T67" fmla="*/ 15 h 607"/>
                <a:gd name="T68" fmla="*/ 0 w 952"/>
                <a:gd name="T69" fmla="*/ 0 h 60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52"/>
                <a:gd name="T106" fmla="*/ 0 h 607"/>
                <a:gd name="T107" fmla="*/ 952 w 952"/>
                <a:gd name="T108" fmla="*/ 607 h 60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52" h="607">
                  <a:moveTo>
                    <a:pt x="0" y="0"/>
                  </a:moveTo>
                  <a:lnTo>
                    <a:pt x="0" y="45"/>
                  </a:lnTo>
                  <a:lnTo>
                    <a:pt x="69" y="57"/>
                  </a:lnTo>
                  <a:lnTo>
                    <a:pt x="132" y="72"/>
                  </a:lnTo>
                  <a:lnTo>
                    <a:pt x="189" y="90"/>
                  </a:lnTo>
                  <a:lnTo>
                    <a:pt x="248" y="108"/>
                  </a:lnTo>
                  <a:lnTo>
                    <a:pt x="298" y="126"/>
                  </a:lnTo>
                  <a:lnTo>
                    <a:pt x="340" y="144"/>
                  </a:lnTo>
                  <a:lnTo>
                    <a:pt x="379" y="160"/>
                  </a:lnTo>
                  <a:lnTo>
                    <a:pt x="424" y="181"/>
                  </a:lnTo>
                  <a:lnTo>
                    <a:pt x="463" y="205"/>
                  </a:lnTo>
                  <a:lnTo>
                    <a:pt x="508" y="235"/>
                  </a:lnTo>
                  <a:lnTo>
                    <a:pt x="544" y="262"/>
                  </a:lnTo>
                  <a:lnTo>
                    <a:pt x="580" y="289"/>
                  </a:lnTo>
                  <a:lnTo>
                    <a:pt x="613" y="319"/>
                  </a:lnTo>
                  <a:lnTo>
                    <a:pt x="655" y="355"/>
                  </a:lnTo>
                  <a:lnTo>
                    <a:pt x="700" y="397"/>
                  </a:lnTo>
                  <a:lnTo>
                    <a:pt x="726" y="427"/>
                  </a:lnTo>
                  <a:lnTo>
                    <a:pt x="753" y="459"/>
                  </a:lnTo>
                  <a:lnTo>
                    <a:pt x="780" y="490"/>
                  </a:lnTo>
                  <a:lnTo>
                    <a:pt x="804" y="520"/>
                  </a:lnTo>
                  <a:lnTo>
                    <a:pt x="834" y="568"/>
                  </a:lnTo>
                  <a:lnTo>
                    <a:pt x="852" y="607"/>
                  </a:lnTo>
                  <a:lnTo>
                    <a:pt x="952" y="595"/>
                  </a:lnTo>
                  <a:lnTo>
                    <a:pt x="919" y="529"/>
                  </a:lnTo>
                  <a:lnTo>
                    <a:pt x="870" y="459"/>
                  </a:lnTo>
                  <a:lnTo>
                    <a:pt x="819" y="400"/>
                  </a:lnTo>
                  <a:lnTo>
                    <a:pt x="753" y="337"/>
                  </a:lnTo>
                  <a:lnTo>
                    <a:pt x="664" y="247"/>
                  </a:lnTo>
                  <a:lnTo>
                    <a:pt x="565" y="172"/>
                  </a:lnTo>
                  <a:lnTo>
                    <a:pt x="460" y="108"/>
                  </a:lnTo>
                  <a:lnTo>
                    <a:pt x="367" y="69"/>
                  </a:lnTo>
                  <a:lnTo>
                    <a:pt x="251" y="30"/>
                  </a:lnTo>
                  <a:lnTo>
                    <a:pt x="156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16" name="Freeform 24"/>
            <p:cNvSpPr>
              <a:spLocks/>
            </p:cNvSpPr>
            <p:nvPr/>
          </p:nvSpPr>
          <p:spPr bwMode="auto">
            <a:xfrm>
              <a:off x="2261" y="1661"/>
              <a:ext cx="493" cy="434"/>
            </a:xfrm>
            <a:custGeom>
              <a:avLst/>
              <a:gdLst>
                <a:gd name="T0" fmla="*/ 0 w 493"/>
                <a:gd name="T1" fmla="*/ 335 h 434"/>
                <a:gd name="T2" fmla="*/ 0 w 493"/>
                <a:gd name="T3" fmla="*/ 434 h 434"/>
                <a:gd name="T4" fmla="*/ 20 w 493"/>
                <a:gd name="T5" fmla="*/ 409 h 434"/>
                <a:gd name="T6" fmla="*/ 42 w 493"/>
                <a:gd name="T7" fmla="*/ 383 h 434"/>
                <a:gd name="T8" fmla="*/ 71 w 493"/>
                <a:gd name="T9" fmla="*/ 356 h 434"/>
                <a:gd name="T10" fmla="*/ 107 w 493"/>
                <a:gd name="T11" fmla="*/ 325 h 434"/>
                <a:gd name="T12" fmla="*/ 142 w 493"/>
                <a:gd name="T13" fmla="*/ 291 h 434"/>
                <a:gd name="T14" fmla="*/ 178 w 493"/>
                <a:gd name="T15" fmla="*/ 259 h 434"/>
                <a:gd name="T16" fmla="*/ 211 w 493"/>
                <a:gd name="T17" fmla="*/ 232 h 434"/>
                <a:gd name="T18" fmla="*/ 241 w 493"/>
                <a:gd name="T19" fmla="*/ 208 h 434"/>
                <a:gd name="T20" fmla="*/ 274 w 493"/>
                <a:gd name="T21" fmla="*/ 186 h 434"/>
                <a:gd name="T22" fmla="*/ 308 w 493"/>
                <a:gd name="T23" fmla="*/ 164 h 434"/>
                <a:gd name="T24" fmla="*/ 348 w 493"/>
                <a:gd name="T25" fmla="*/ 141 h 434"/>
                <a:gd name="T26" fmla="*/ 385 w 493"/>
                <a:gd name="T27" fmla="*/ 123 h 434"/>
                <a:gd name="T28" fmla="*/ 423 w 493"/>
                <a:gd name="T29" fmla="*/ 107 h 434"/>
                <a:gd name="T30" fmla="*/ 463 w 493"/>
                <a:gd name="T31" fmla="*/ 90 h 434"/>
                <a:gd name="T32" fmla="*/ 493 w 493"/>
                <a:gd name="T33" fmla="*/ 76 h 434"/>
                <a:gd name="T34" fmla="*/ 493 w 493"/>
                <a:gd name="T35" fmla="*/ 0 h 434"/>
                <a:gd name="T36" fmla="*/ 439 w 493"/>
                <a:gd name="T37" fmla="*/ 15 h 434"/>
                <a:gd name="T38" fmla="*/ 360 w 493"/>
                <a:gd name="T39" fmla="*/ 49 h 434"/>
                <a:gd name="T40" fmla="*/ 259 w 493"/>
                <a:gd name="T41" fmla="*/ 92 h 434"/>
                <a:gd name="T42" fmla="*/ 185 w 493"/>
                <a:gd name="T43" fmla="*/ 138 h 434"/>
                <a:gd name="T44" fmla="*/ 117 w 493"/>
                <a:gd name="T45" fmla="*/ 204 h 434"/>
                <a:gd name="T46" fmla="*/ 50 w 493"/>
                <a:gd name="T47" fmla="*/ 259 h 434"/>
                <a:gd name="T48" fmla="*/ 0 w 493"/>
                <a:gd name="T49" fmla="*/ 312 h 434"/>
                <a:gd name="T50" fmla="*/ 0 w 493"/>
                <a:gd name="T51" fmla="*/ 433 h 434"/>
                <a:gd name="T52" fmla="*/ 0 w 493"/>
                <a:gd name="T53" fmla="*/ 431 h 434"/>
                <a:gd name="T54" fmla="*/ 0 w 493"/>
                <a:gd name="T55" fmla="*/ 335 h 43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493"/>
                <a:gd name="T85" fmla="*/ 0 h 434"/>
                <a:gd name="T86" fmla="*/ 493 w 493"/>
                <a:gd name="T87" fmla="*/ 434 h 43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493" h="434">
                  <a:moveTo>
                    <a:pt x="0" y="335"/>
                  </a:moveTo>
                  <a:lnTo>
                    <a:pt x="0" y="434"/>
                  </a:lnTo>
                  <a:lnTo>
                    <a:pt x="20" y="409"/>
                  </a:lnTo>
                  <a:lnTo>
                    <a:pt x="42" y="383"/>
                  </a:lnTo>
                  <a:lnTo>
                    <a:pt x="71" y="356"/>
                  </a:lnTo>
                  <a:lnTo>
                    <a:pt x="107" y="325"/>
                  </a:lnTo>
                  <a:lnTo>
                    <a:pt x="142" y="291"/>
                  </a:lnTo>
                  <a:lnTo>
                    <a:pt x="178" y="259"/>
                  </a:lnTo>
                  <a:lnTo>
                    <a:pt x="211" y="232"/>
                  </a:lnTo>
                  <a:lnTo>
                    <a:pt x="241" y="208"/>
                  </a:lnTo>
                  <a:lnTo>
                    <a:pt x="274" y="186"/>
                  </a:lnTo>
                  <a:lnTo>
                    <a:pt x="308" y="164"/>
                  </a:lnTo>
                  <a:lnTo>
                    <a:pt x="348" y="141"/>
                  </a:lnTo>
                  <a:lnTo>
                    <a:pt x="385" y="123"/>
                  </a:lnTo>
                  <a:lnTo>
                    <a:pt x="423" y="107"/>
                  </a:lnTo>
                  <a:lnTo>
                    <a:pt x="463" y="90"/>
                  </a:lnTo>
                  <a:lnTo>
                    <a:pt x="493" y="76"/>
                  </a:lnTo>
                  <a:lnTo>
                    <a:pt x="493" y="0"/>
                  </a:lnTo>
                  <a:lnTo>
                    <a:pt x="439" y="15"/>
                  </a:lnTo>
                  <a:lnTo>
                    <a:pt x="360" y="49"/>
                  </a:lnTo>
                  <a:lnTo>
                    <a:pt x="259" y="92"/>
                  </a:lnTo>
                  <a:lnTo>
                    <a:pt x="185" y="138"/>
                  </a:lnTo>
                  <a:lnTo>
                    <a:pt x="117" y="204"/>
                  </a:lnTo>
                  <a:lnTo>
                    <a:pt x="50" y="259"/>
                  </a:lnTo>
                  <a:lnTo>
                    <a:pt x="0" y="312"/>
                  </a:lnTo>
                  <a:lnTo>
                    <a:pt x="0" y="433"/>
                  </a:lnTo>
                  <a:lnTo>
                    <a:pt x="0" y="431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17" name="Freeform 25"/>
            <p:cNvSpPr>
              <a:spLocks/>
            </p:cNvSpPr>
            <p:nvPr/>
          </p:nvSpPr>
          <p:spPr bwMode="auto">
            <a:xfrm>
              <a:off x="1670" y="1824"/>
              <a:ext cx="589" cy="270"/>
            </a:xfrm>
            <a:custGeom>
              <a:avLst/>
              <a:gdLst>
                <a:gd name="T0" fmla="*/ 0 w 589"/>
                <a:gd name="T1" fmla="*/ 0 h 270"/>
                <a:gd name="T2" fmla="*/ 0 w 589"/>
                <a:gd name="T3" fmla="*/ 83 h 270"/>
                <a:gd name="T4" fmla="*/ 38 w 589"/>
                <a:gd name="T5" fmla="*/ 90 h 270"/>
                <a:gd name="T6" fmla="*/ 77 w 589"/>
                <a:gd name="T7" fmla="*/ 97 h 270"/>
                <a:gd name="T8" fmla="*/ 114 w 589"/>
                <a:gd name="T9" fmla="*/ 106 h 270"/>
                <a:gd name="T10" fmla="*/ 152 w 589"/>
                <a:gd name="T11" fmla="*/ 115 h 270"/>
                <a:gd name="T12" fmla="*/ 196 w 589"/>
                <a:gd name="T13" fmla="*/ 126 h 270"/>
                <a:gd name="T14" fmla="*/ 244 w 589"/>
                <a:gd name="T15" fmla="*/ 138 h 270"/>
                <a:gd name="T16" fmla="*/ 304 w 589"/>
                <a:gd name="T17" fmla="*/ 156 h 270"/>
                <a:gd name="T18" fmla="*/ 362 w 589"/>
                <a:gd name="T19" fmla="*/ 172 h 270"/>
                <a:gd name="T20" fmla="*/ 400 w 589"/>
                <a:gd name="T21" fmla="*/ 185 h 270"/>
                <a:gd name="T22" fmla="*/ 445 w 589"/>
                <a:gd name="T23" fmla="*/ 203 h 270"/>
                <a:gd name="T24" fmla="*/ 494 w 589"/>
                <a:gd name="T25" fmla="*/ 223 h 270"/>
                <a:gd name="T26" fmla="*/ 538 w 589"/>
                <a:gd name="T27" fmla="*/ 243 h 270"/>
                <a:gd name="T28" fmla="*/ 570 w 589"/>
                <a:gd name="T29" fmla="*/ 259 h 270"/>
                <a:gd name="T30" fmla="*/ 589 w 589"/>
                <a:gd name="T31" fmla="*/ 270 h 270"/>
                <a:gd name="T32" fmla="*/ 589 w 589"/>
                <a:gd name="T33" fmla="*/ 167 h 270"/>
                <a:gd name="T34" fmla="*/ 552 w 589"/>
                <a:gd name="T35" fmla="*/ 141 h 270"/>
                <a:gd name="T36" fmla="*/ 478 w 589"/>
                <a:gd name="T37" fmla="*/ 105 h 270"/>
                <a:gd name="T38" fmla="*/ 392 w 589"/>
                <a:gd name="T39" fmla="*/ 69 h 270"/>
                <a:gd name="T40" fmla="*/ 315 w 589"/>
                <a:gd name="T41" fmla="*/ 49 h 270"/>
                <a:gd name="T42" fmla="*/ 226 w 589"/>
                <a:gd name="T43" fmla="*/ 24 h 270"/>
                <a:gd name="T44" fmla="*/ 137 w 589"/>
                <a:gd name="T45" fmla="*/ 7 h 270"/>
                <a:gd name="T46" fmla="*/ 74 w 589"/>
                <a:gd name="T47" fmla="*/ 1 h 270"/>
                <a:gd name="T48" fmla="*/ 0 w 589"/>
                <a:gd name="T49" fmla="*/ 0 h 2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89"/>
                <a:gd name="T76" fmla="*/ 0 h 270"/>
                <a:gd name="T77" fmla="*/ 589 w 589"/>
                <a:gd name="T78" fmla="*/ 270 h 2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89" h="270">
                  <a:moveTo>
                    <a:pt x="0" y="0"/>
                  </a:moveTo>
                  <a:lnTo>
                    <a:pt x="0" y="83"/>
                  </a:lnTo>
                  <a:lnTo>
                    <a:pt x="38" y="90"/>
                  </a:lnTo>
                  <a:lnTo>
                    <a:pt x="77" y="97"/>
                  </a:lnTo>
                  <a:lnTo>
                    <a:pt x="114" y="106"/>
                  </a:lnTo>
                  <a:lnTo>
                    <a:pt x="152" y="115"/>
                  </a:lnTo>
                  <a:lnTo>
                    <a:pt x="196" y="126"/>
                  </a:lnTo>
                  <a:lnTo>
                    <a:pt x="244" y="138"/>
                  </a:lnTo>
                  <a:lnTo>
                    <a:pt x="304" y="156"/>
                  </a:lnTo>
                  <a:lnTo>
                    <a:pt x="362" y="172"/>
                  </a:lnTo>
                  <a:lnTo>
                    <a:pt x="400" y="185"/>
                  </a:lnTo>
                  <a:lnTo>
                    <a:pt x="445" y="203"/>
                  </a:lnTo>
                  <a:lnTo>
                    <a:pt x="494" y="223"/>
                  </a:lnTo>
                  <a:lnTo>
                    <a:pt x="538" y="243"/>
                  </a:lnTo>
                  <a:lnTo>
                    <a:pt x="570" y="259"/>
                  </a:lnTo>
                  <a:lnTo>
                    <a:pt x="589" y="270"/>
                  </a:lnTo>
                  <a:lnTo>
                    <a:pt x="589" y="167"/>
                  </a:lnTo>
                  <a:lnTo>
                    <a:pt x="552" y="141"/>
                  </a:lnTo>
                  <a:lnTo>
                    <a:pt x="478" y="105"/>
                  </a:lnTo>
                  <a:lnTo>
                    <a:pt x="392" y="69"/>
                  </a:lnTo>
                  <a:lnTo>
                    <a:pt x="315" y="49"/>
                  </a:lnTo>
                  <a:lnTo>
                    <a:pt x="226" y="24"/>
                  </a:lnTo>
                  <a:lnTo>
                    <a:pt x="137" y="7"/>
                  </a:lnTo>
                  <a:lnTo>
                    <a:pt x="74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18" name="Freeform 26"/>
            <p:cNvSpPr>
              <a:spLocks/>
            </p:cNvSpPr>
            <p:nvPr/>
          </p:nvSpPr>
          <p:spPr bwMode="auto">
            <a:xfrm>
              <a:off x="1109" y="1171"/>
              <a:ext cx="1645" cy="823"/>
            </a:xfrm>
            <a:custGeom>
              <a:avLst/>
              <a:gdLst>
                <a:gd name="T0" fmla="*/ 90 w 1645"/>
                <a:gd name="T1" fmla="*/ 0 h 823"/>
                <a:gd name="T2" fmla="*/ 189 w 1645"/>
                <a:gd name="T3" fmla="*/ 0 h 823"/>
                <a:gd name="T4" fmla="*/ 291 w 1645"/>
                <a:gd name="T5" fmla="*/ 6 h 823"/>
                <a:gd name="T6" fmla="*/ 386 w 1645"/>
                <a:gd name="T7" fmla="*/ 21 h 823"/>
                <a:gd name="T8" fmla="*/ 496 w 1645"/>
                <a:gd name="T9" fmla="*/ 45 h 823"/>
                <a:gd name="T10" fmla="*/ 601 w 1645"/>
                <a:gd name="T11" fmla="*/ 78 h 823"/>
                <a:gd name="T12" fmla="*/ 712 w 1645"/>
                <a:gd name="T13" fmla="*/ 123 h 823"/>
                <a:gd name="T14" fmla="*/ 811 w 1645"/>
                <a:gd name="T15" fmla="*/ 170 h 823"/>
                <a:gd name="T16" fmla="*/ 905 w 1645"/>
                <a:gd name="T17" fmla="*/ 217 h 823"/>
                <a:gd name="T18" fmla="*/ 1001 w 1645"/>
                <a:gd name="T19" fmla="*/ 271 h 823"/>
                <a:gd name="T20" fmla="*/ 1091 w 1645"/>
                <a:gd name="T21" fmla="*/ 331 h 823"/>
                <a:gd name="T22" fmla="*/ 1178 w 1645"/>
                <a:gd name="T23" fmla="*/ 400 h 823"/>
                <a:gd name="T24" fmla="*/ 1249 w 1645"/>
                <a:gd name="T25" fmla="*/ 469 h 823"/>
                <a:gd name="T26" fmla="*/ 1297 w 1645"/>
                <a:gd name="T27" fmla="*/ 533 h 823"/>
                <a:gd name="T28" fmla="*/ 1596 w 1645"/>
                <a:gd name="T29" fmla="*/ 512 h 823"/>
                <a:gd name="T30" fmla="*/ 1494 w 1645"/>
                <a:gd name="T31" fmla="*/ 557 h 823"/>
                <a:gd name="T32" fmla="*/ 1423 w 1645"/>
                <a:gd name="T33" fmla="*/ 593 h 823"/>
                <a:gd name="T34" fmla="*/ 1364 w 1645"/>
                <a:gd name="T35" fmla="*/ 630 h 823"/>
                <a:gd name="T36" fmla="*/ 1307 w 1645"/>
                <a:gd name="T37" fmla="*/ 676 h 823"/>
                <a:gd name="T38" fmla="*/ 1240 w 1645"/>
                <a:gd name="T39" fmla="*/ 736 h 823"/>
                <a:gd name="T40" fmla="*/ 1178 w 1645"/>
                <a:gd name="T41" fmla="*/ 796 h 823"/>
                <a:gd name="T42" fmla="*/ 1124 w 1645"/>
                <a:gd name="T43" fmla="*/ 811 h 823"/>
                <a:gd name="T44" fmla="*/ 1068 w 1645"/>
                <a:gd name="T45" fmla="*/ 783 h 823"/>
                <a:gd name="T46" fmla="*/ 999 w 1645"/>
                <a:gd name="T47" fmla="*/ 755 h 823"/>
                <a:gd name="T48" fmla="*/ 936 w 1645"/>
                <a:gd name="T49" fmla="*/ 735 h 823"/>
                <a:gd name="T50" fmla="*/ 864 w 1645"/>
                <a:gd name="T51" fmla="*/ 715 h 823"/>
                <a:gd name="T52" fmla="*/ 791 w 1645"/>
                <a:gd name="T53" fmla="*/ 696 h 823"/>
                <a:gd name="T54" fmla="*/ 720 w 1645"/>
                <a:gd name="T55" fmla="*/ 681 h 823"/>
                <a:gd name="T56" fmla="*/ 652 w 1645"/>
                <a:gd name="T57" fmla="*/ 666 h 823"/>
                <a:gd name="T58" fmla="*/ 560 w 1645"/>
                <a:gd name="T59" fmla="*/ 652 h 823"/>
                <a:gd name="T60" fmla="*/ 896 w 1645"/>
                <a:gd name="T61" fmla="*/ 542 h 823"/>
                <a:gd name="T62" fmla="*/ 817 w 1645"/>
                <a:gd name="T63" fmla="*/ 439 h 823"/>
                <a:gd name="T64" fmla="*/ 757 w 1645"/>
                <a:gd name="T65" fmla="*/ 379 h 823"/>
                <a:gd name="T66" fmla="*/ 670 w 1645"/>
                <a:gd name="T67" fmla="*/ 298 h 823"/>
                <a:gd name="T68" fmla="*/ 595 w 1645"/>
                <a:gd name="T69" fmla="*/ 235 h 823"/>
                <a:gd name="T70" fmla="*/ 535 w 1645"/>
                <a:gd name="T71" fmla="*/ 188 h 823"/>
                <a:gd name="T72" fmla="*/ 460 w 1645"/>
                <a:gd name="T73" fmla="*/ 141 h 823"/>
                <a:gd name="T74" fmla="*/ 383 w 1645"/>
                <a:gd name="T75" fmla="*/ 102 h 823"/>
                <a:gd name="T76" fmla="*/ 291 w 1645"/>
                <a:gd name="T77" fmla="*/ 69 h 823"/>
                <a:gd name="T78" fmla="*/ 192 w 1645"/>
                <a:gd name="T79" fmla="*/ 45 h 823"/>
                <a:gd name="T80" fmla="*/ 87 w 1645"/>
                <a:gd name="T81" fmla="*/ 24 h 82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645"/>
                <a:gd name="T124" fmla="*/ 0 h 823"/>
                <a:gd name="T125" fmla="*/ 1645 w 1645"/>
                <a:gd name="T126" fmla="*/ 823 h 82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645" h="823">
                  <a:moveTo>
                    <a:pt x="0" y="6"/>
                  </a:moveTo>
                  <a:lnTo>
                    <a:pt x="90" y="0"/>
                  </a:lnTo>
                  <a:lnTo>
                    <a:pt x="135" y="0"/>
                  </a:lnTo>
                  <a:lnTo>
                    <a:pt x="189" y="0"/>
                  </a:lnTo>
                  <a:lnTo>
                    <a:pt x="240" y="3"/>
                  </a:lnTo>
                  <a:lnTo>
                    <a:pt x="291" y="6"/>
                  </a:lnTo>
                  <a:lnTo>
                    <a:pt x="341" y="12"/>
                  </a:lnTo>
                  <a:lnTo>
                    <a:pt x="386" y="21"/>
                  </a:lnTo>
                  <a:lnTo>
                    <a:pt x="436" y="30"/>
                  </a:lnTo>
                  <a:lnTo>
                    <a:pt x="496" y="45"/>
                  </a:lnTo>
                  <a:lnTo>
                    <a:pt x="550" y="63"/>
                  </a:lnTo>
                  <a:lnTo>
                    <a:pt x="601" y="78"/>
                  </a:lnTo>
                  <a:lnTo>
                    <a:pt x="658" y="99"/>
                  </a:lnTo>
                  <a:lnTo>
                    <a:pt x="712" y="123"/>
                  </a:lnTo>
                  <a:lnTo>
                    <a:pt x="766" y="147"/>
                  </a:lnTo>
                  <a:lnTo>
                    <a:pt x="811" y="170"/>
                  </a:lnTo>
                  <a:lnTo>
                    <a:pt x="862" y="194"/>
                  </a:lnTo>
                  <a:lnTo>
                    <a:pt x="905" y="217"/>
                  </a:lnTo>
                  <a:lnTo>
                    <a:pt x="953" y="244"/>
                  </a:lnTo>
                  <a:lnTo>
                    <a:pt x="1001" y="271"/>
                  </a:lnTo>
                  <a:lnTo>
                    <a:pt x="1049" y="304"/>
                  </a:lnTo>
                  <a:lnTo>
                    <a:pt x="1091" y="331"/>
                  </a:lnTo>
                  <a:lnTo>
                    <a:pt x="1136" y="367"/>
                  </a:lnTo>
                  <a:lnTo>
                    <a:pt x="1178" y="400"/>
                  </a:lnTo>
                  <a:lnTo>
                    <a:pt x="1217" y="433"/>
                  </a:lnTo>
                  <a:lnTo>
                    <a:pt x="1249" y="469"/>
                  </a:lnTo>
                  <a:lnTo>
                    <a:pt x="1276" y="500"/>
                  </a:lnTo>
                  <a:lnTo>
                    <a:pt x="1297" y="533"/>
                  </a:lnTo>
                  <a:lnTo>
                    <a:pt x="1645" y="489"/>
                  </a:lnTo>
                  <a:lnTo>
                    <a:pt x="1596" y="512"/>
                  </a:lnTo>
                  <a:lnTo>
                    <a:pt x="1539" y="536"/>
                  </a:lnTo>
                  <a:lnTo>
                    <a:pt x="1494" y="557"/>
                  </a:lnTo>
                  <a:lnTo>
                    <a:pt x="1460" y="573"/>
                  </a:lnTo>
                  <a:lnTo>
                    <a:pt x="1423" y="593"/>
                  </a:lnTo>
                  <a:lnTo>
                    <a:pt x="1393" y="611"/>
                  </a:lnTo>
                  <a:lnTo>
                    <a:pt x="1364" y="630"/>
                  </a:lnTo>
                  <a:lnTo>
                    <a:pt x="1335" y="653"/>
                  </a:lnTo>
                  <a:lnTo>
                    <a:pt x="1307" y="676"/>
                  </a:lnTo>
                  <a:lnTo>
                    <a:pt x="1273" y="705"/>
                  </a:lnTo>
                  <a:lnTo>
                    <a:pt x="1240" y="736"/>
                  </a:lnTo>
                  <a:lnTo>
                    <a:pt x="1211" y="762"/>
                  </a:lnTo>
                  <a:lnTo>
                    <a:pt x="1178" y="796"/>
                  </a:lnTo>
                  <a:lnTo>
                    <a:pt x="1151" y="823"/>
                  </a:lnTo>
                  <a:lnTo>
                    <a:pt x="1124" y="811"/>
                  </a:lnTo>
                  <a:lnTo>
                    <a:pt x="1097" y="796"/>
                  </a:lnTo>
                  <a:lnTo>
                    <a:pt x="1068" y="783"/>
                  </a:lnTo>
                  <a:lnTo>
                    <a:pt x="1034" y="769"/>
                  </a:lnTo>
                  <a:lnTo>
                    <a:pt x="999" y="755"/>
                  </a:lnTo>
                  <a:lnTo>
                    <a:pt x="967" y="744"/>
                  </a:lnTo>
                  <a:lnTo>
                    <a:pt x="936" y="735"/>
                  </a:lnTo>
                  <a:lnTo>
                    <a:pt x="901" y="724"/>
                  </a:lnTo>
                  <a:lnTo>
                    <a:pt x="864" y="715"/>
                  </a:lnTo>
                  <a:lnTo>
                    <a:pt x="826" y="705"/>
                  </a:lnTo>
                  <a:lnTo>
                    <a:pt x="791" y="696"/>
                  </a:lnTo>
                  <a:lnTo>
                    <a:pt x="757" y="687"/>
                  </a:lnTo>
                  <a:lnTo>
                    <a:pt x="720" y="681"/>
                  </a:lnTo>
                  <a:lnTo>
                    <a:pt x="685" y="673"/>
                  </a:lnTo>
                  <a:lnTo>
                    <a:pt x="652" y="666"/>
                  </a:lnTo>
                  <a:lnTo>
                    <a:pt x="613" y="658"/>
                  </a:lnTo>
                  <a:lnTo>
                    <a:pt x="560" y="652"/>
                  </a:lnTo>
                  <a:lnTo>
                    <a:pt x="920" y="590"/>
                  </a:lnTo>
                  <a:lnTo>
                    <a:pt x="896" y="542"/>
                  </a:lnTo>
                  <a:lnTo>
                    <a:pt x="868" y="506"/>
                  </a:lnTo>
                  <a:lnTo>
                    <a:pt x="817" y="439"/>
                  </a:lnTo>
                  <a:lnTo>
                    <a:pt x="787" y="409"/>
                  </a:lnTo>
                  <a:lnTo>
                    <a:pt x="757" y="379"/>
                  </a:lnTo>
                  <a:lnTo>
                    <a:pt x="703" y="328"/>
                  </a:lnTo>
                  <a:lnTo>
                    <a:pt x="670" y="298"/>
                  </a:lnTo>
                  <a:lnTo>
                    <a:pt x="631" y="262"/>
                  </a:lnTo>
                  <a:lnTo>
                    <a:pt x="595" y="235"/>
                  </a:lnTo>
                  <a:lnTo>
                    <a:pt x="565" y="211"/>
                  </a:lnTo>
                  <a:lnTo>
                    <a:pt x="535" y="188"/>
                  </a:lnTo>
                  <a:lnTo>
                    <a:pt x="499" y="164"/>
                  </a:lnTo>
                  <a:lnTo>
                    <a:pt x="460" y="141"/>
                  </a:lnTo>
                  <a:lnTo>
                    <a:pt x="421" y="123"/>
                  </a:lnTo>
                  <a:lnTo>
                    <a:pt x="383" y="102"/>
                  </a:lnTo>
                  <a:lnTo>
                    <a:pt x="335" y="84"/>
                  </a:lnTo>
                  <a:lnTo>
                    <a:pt x="291" y="69"/>
                  </a:lnTo>
                  <a:lnTo>
                    <a:pt x="240" y="57"/>
                  </a:lnTo>
                  <a:lnTo>
                    <a:pt x="192" y="45"/>
                  </a:lnTo>
                  <a:lnTo>
                    <a:pt x="141" y="33"/>
                  </a:lnTo>
                  <a:lnTo>
                    <a:pt x="87" y="24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6" name="Group 27"/>
          <p:cNvGrpSpPr>
            <a:grpSpLocks/>
          </p:cNvGrpSpPr>
          <p:nvPr/>
        </p:nvGrpSpPr>
        <p:grpSpPr bwMode="auto">
          <a:xfrm rot="6931770">
            <a:off x="5523706" y="3163094"/>
            <a:ext cx="2611438" cy="1466850"/>
            <a:chOff x="1109" y="1171"/>
            <a:chExt cx="1645" cy="924"/>
          </a:xfrm>
        </p:grpSpPr>
        <p:sp>
          <p:nvSpPr>
            <p:cNvPr id="8211" name="Freeform 28"/>
            <p:cNvSpPr>
              <a:spLocks/>
            </p:cNvSpPr>
            <p:nvPr/>
          </p:nvSpPr>
          <p:spPr bwMode="auto">
            <a:xfrm>
              <a:off x="1110" y="1174"/>
              <a:ext cx="952" cy="607"/>
            </a:xfrm>
            <a:custGeom>
              <a:avLst/>
              <a:gdLst>
                <a:gd name="T0" fmla="*/ 0 w 952"/>
                <a:gd name="T1" fmla="*/ 0 h 607"/>
                <a:gd name="T2" fmla="*/ 0 w 952"/>
                <a:gd name="T3" fmla="*/ 45 h 607"/>
                <a:gd name="T4" fmla="*/ 69 w 952"/>
                <a:gd name="T5" fmla="*/ 57 h 607"/>
                <a:gd name="T6" fmla="*/ 132 w 952"/>
                <a:gd name="T7" fmla="*/ 72 h 607"/>
                <a:gd name="T8" fmla="*/ 189 w 952"/>
                <a:gd name="T9" fmla="*/ 90 h 607"/>
                <a:gd name="T10" fmla="*/ 248 w 952"/>
                <a:gd name="T11" fmla="*/ 108 h 607"/>
                <a:gd name="T12" fmla="*/ 298 w 952"/>
                <a:gd name="T13" fmla="*/ 126 h 607"/>
                <a:gd name="T14" fmla="*/ 340 w 952"/>
                <a:gd name="T15" fmla="*/ 144 h 607"/>
                <a:gd name="T16" fmla="*/ 379 w 952"/>
                <a:gd name="T17" fmla="*/ 160 h 607"/>
                <a:gd name="T18" fmla="*/ 424 w 952"/>
                <a:gd name="T19" fmla="*/ 181 h 607"/>
                <a:gd name="T20" fmla="*/ 463 w 952"/>
                <a:gd name="T21" fmla="*/ 205 h 607"/>
                <a:gd name="T22" fmla="*/ 508 w 952"/>
                <a:gd name="T23" fmla="*/ 235 h 607"/>
                <a:gd name="T24" fmla="*/ 544 w 952"/>
                <a:gd name="T25" fmla="*/ 262 h 607"/>
                <a:gd name="T26" fmla="*/ 580 w 952"/>
                <a:gd name="T27" fmla="*/ 289 h 607"/>
                <a:gd name="T28" fmla="*/ 613 w 952"/>
                <a:gd name="T29" fmla="*/ 319 h 607"/>
                <a:gd name="T30" fmla="*/ 655 w 952"/>
                <a:gd name="T31" fmla="*/ 355 h 607"/>
                <a:gd name="T32" fmla="*/ 700 w 952"/>
                <a:gd name="T33" fmla="*/ 397 h 607"/>
                <a:gd name="T34" fmla="*/ 726 w 952"/>
                <a:gd name="T35" fmla="*/ 427 h 607"/>
                <a:gd name="T36" fmla="*/ 753 w 952"/>
                <a:gd name="T37" fmla="*/ 459 h 607"/>
                <a:gd name="T38" fmla="*/ 780 w 952"/>
                <a:gd name="T39" fmla="*/ 490 h 607"/>
                <a:gd name="T40" fmla="*/ 804 w 952"/>
                <a:gd name="T41" fmla="*/ 520 h 607"/>
                <a:gd name="T42" fmla="*/ 834 w 952"/>
                <a:gd name="T43" fmla="*/ 568 h 607"/>
                <a:gd name="T44" fmla="*/ 852 w 952"/>
                <a:gd name="T45" fmla="*/ 607 h 607"/>
                <a:gd name="T46" fmla="*/ 952 w 952"/>
                <a:gd name="T47" fmla="*/ 595 h 607"/>
                <a:gd name="T48" fmla="*/ 919 w 952"/>
                <a:gd name="T49" fmla="*/ 529 h 607"/>
                <a:gd name="T50" fmla="*/ 870 w 952"/>
                <a:gd name="T51" fmla="*/ 459 h 607"/>
                <a:gd name="T52" fmla="*/ 819 w 952"/>
                <a:gd name="T53" fmla="*/ 400 h 607"/>
                <a:gd name="T54" fmla="*/ 753 w 952"/>
                <a:gd name="T55" fmla="*/ 337 h 607"/>
                <a:gd name="T56" fmla="*/ 664 w 952"/>
                <a:gd name="T57" fmla="*/ 247 h 607"/>
                <a:gd name="T58" fmla="*/ 565 w 952"/>
                <a:gd name="T59" fmla="*/ 172 h 607"/>
                <a:gd name="T60" fmla="*/ 460 w 952"/>
                <a:gd name="T61" fmla="*/ 108 h 607"/>
                <a:gd name="T62" fmla="*/ 367 w 952"/>
                <a:gd name="T63" fmla="*/ 69 h 607"/>
                <a:gd name="T64" fmla="*/ 251 w 952"/>
                <a:gd name="T65" fmla="*/ 30 h 607"/>
                <a:gd name="T66" fmla="*/ 156 w 952"/>
                <a:gd name="T67" fmla="*/ 15 h 607"/>
                <a:gd name="T68" fmla="*/ 0 w 952"/>
                <a:gd name="T69" fmla="*/ 0 h 60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52"/>
                <a:gd name="T106" fmla="*/ 0 h 607"/>
                <a:gd name="T107" fmla="*/ 952 w 952"/>
                <a:gd name="T108" fmla="*/ 607 h 60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52" h="607">
                  <a:moveTo>
                    <a:pt x="0" y="0"/>
                  </a:moveTo>
                  <a:lnTo>
                    <a:pt x="0" y="45"/>
                  </a:lnTo>
                  <a:lnTo>
                    <a:pt x="69" y="57"/>
                  </a:lnTo>
                  <a:lnTo>
                    <a:pt x="132" y="72"/>
                  </a:lnTo>
                  <a:lnTo>
                    <a:pt x="189" y="90"/>
                  </a:lnTo>
                  <a:lnTo>
                    <a:pt x="248" y="108"/>
                  </a:lnTo>
                  <a:lnTo>
                    <a:pt x="298" y="126"/>
                  </a:lnTo>
                  <a:lnTo>
                    <a:pt x="340" y="144"/>
                  </a:lnTo>
                  <a:lnTo>
                    <a:pt x="379" y="160"/>
                  </a:lnTo>
                  <a:lnTo>
                    <a:pt x="424" y="181"/>
                  </a:lnTo>
                  <a:lnTo>
                    <a:pt x="463" y="205"/>
                  </a:lnTo>
                  <a:lnTo>
                    <a:pt x="508" y="235"/>
                  </a:lnTo>
                  <a:lnTo>
                    <a:pt x="544" y="262"/>
                  </a:lnTo>
                  <a:lnTo>
                    <a:pt x="580" y="289"/>
                  </a:lnTo>
                  <a:lnTo>
                    <a:pt x="613" y="319"/>
                  </a:lnTo>
                  <a:lnTo>
                    <a:pt x="655" y="355"/>
                  </a:lnTo>
                  <a:lnTo>
                    <a:pt x="700" y="397"/>
                  </a:lnTo>
                  <a:lnTo>
                    <a:pt x="726" y="427"/>
                  </a:lnTo>
                  <a:lnTo>
                    <a:pt x="753" y="459"/>
                  </a:lnTo>
                  <a:lnTo>
                    <a:pt x="780" y="490"/>
                  </a:lnTo>
                  <a:lnTo>
                    <a:pt x="804" y="520"/>
                  </a:lnTo>
                  <a:lnTo>
                    <a:pt x="834" y="568"/>
                  </a:lnTo>
                  <a:lnTo>
                    <a:pt x="852" y="607"/>
                  </a:lnTo>
                  <a:lnTo>
                    <a:pt x="952" y="595"/>
                  </a:lnTo>
                  <a:lnTo>
                    <a:pt x="919" y="529"/>
                  </a:lnTo>
                  <a:lnTo>
                    <a:pt x="870" y="459"/>
                  </a:lnTo>
                  <a:lnTo>
                    <a:pt x="819" y="400"/>
                  </a:lnTo>
                  <a:lnTo>
                    <a:pt x="753" y="337"/>
                  </a:lnTo>
                  <a:lnTo>
                    <a:pt x="664" y="247"/>
                  </a:lnTo>
                  <a:lnTo>
                    <a:pt x="565" y="172"/>
                  </a:lnTo>
                  <a:lnTo>
                    <a:pt x="460" y="108"/>
                  </a:lnTo>
                  <a:lnTo>
                    <a:pt x="367" y="69"/>
                  </a:lnTo>
                  <a:lnTo>
                    <a:pt x="251" y="30"/>
                  </a:lnTo>
                  <a:lnTo>
                    <a:pt x="156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12" name="Freeform 29"/>
            <p:cNvSpPr>
              <a:spLocks/>
            </p:cNvSpPr>
            <p:nvPr/>
          </p:nvSpPr>
          <p:spPr bwMode="auto">
            <a:xfrm>
              <a:off x="2261" y="1661"/>
              <a:ext cx="493" cy="434"/>
            </a:xfrm>
            <a:custGeom>
              <a:avLst/>
              <a:gdLst>
                <a:gd name="T0" fmla="*/ 0 w 493"/>
                <a:gd name="T1" fmla="*/ 335 h 434"/>
                <a:gd name="T2" fmla="*/ 0 w 493"/>
                <a:gd name="T3" fmla="*/ 434 h 434"/>
                <a:gd name="T4" fmla="*/ 20 w 493"/>
                <a:gd name="T5" fmla="*/ 409 h 434"/>
                <a:gd name="T6" fmla="*/ 42 w 493"/>
                <a:gd name="T7" fmla="*/ 383 h 434"/>
                <a:gd name="T8" fmla="*/ 71 w 493"/>
                <a:gd name="T9" fmla="*/ 356 h 434"/>
                <a:gd name="T10" fmla="*/ 107 w 493"/>
                <a:gd name="T11" fmla="*/ 325 h 434"/>
                <a:gd name="T12" fmla="*/ 142 w 493"/>
                <a:gd name="T13" fmla="*/ 291 h 434"/>
                <a:gd name="T14" fmla="*/ 178 w 493"/>
                <a:gd name="T15" fmla="*/ 259 h 434"/>
                <a:gd name="T16" fmla="*/ 211 w 493"/>
                <a:gd name="T17" fmla="*/ 232 h 434"/>
                <a:gd name="T18" fmla="*/ 241 w 493"/>
                <a:gd name="T19" fmla="*/ 208 h 434"/>
                <a:gd name="T20" fmla="*/ 274 w 493"/>
                <a:gd name="T21" fmla="*/ 186 h 434"/>
                <a:gd name="T22" fmla="*/ 308 w 493"/>
                <a:gd name="T23" fmla="*/ 164 h 434"/>
                <a:gd name="T24" fmla="*/ 348 w 493"/>
                <a:gd name="T25" fmla="*/ 141 h 434"/>
                <a:gd name="T26" fmla="*/ 385 w 493"/>
                <a:gd name="T27" fmla="*/ 123 h 434"/>
                <a:gd name="T28" fmla="*/ 423 w 493"/>
                <a:gd name="T29" fmla="*/ 107 h 434"/>
                <a:gd name="T30" fmla="*/ 463 w 493"/>
                <a:gd name="T31" fmla="*/ 90 h 434"/>
                <a:gd name="T32" fmla="*/ 493 w 493"/>
                <a:gd name="T33" fmla="*/ 76 h 434"/>
                <a:gd name="T34" fmla="*/ 493 w 493"/>
                <a:gd name="T35" fmla="*/ 0 h 434"/>
                <a:gd name="T36" fmla="*/ 439 w 493"/>
                <a:gd name="T37" fmla="*/ 15 h 434"/>
                <a:gd name="T38" fmla="*/ 360 w 493"/>
                <a:gd name="T39" fmla="*/ 49 h 434"/>
                <a:gd name="T40" fmla="*/ 259 w 493"/>
                <a:gd name="T41" fmla="*/ 92 h 434"/>
                <a:gd name="T42" fmla="*/ 185 w 493"/>
                <a:gd name="T43" fmla="*/ 138 h 434"/>
                <a:gd name="T44" fmla="*/ 117 w 493"/>
                <a:gd name="T45" fmla="*/ 204 h 434"/>
                <a:gd name="T46" fmla="*/ 50 w 493"/>
                <a:gd name="T47" fmla="*/ 259 h 434"/>
                <a:gd name="T48" fmla="*/ 0 w 493"/>
                <a:gd name="T49" fmla="*/ 312 h 434"/>
                <a:gd name="T50" fmla="*/ 0 w 493"/>
                <a:gd name="T51" fmla="*/ 433 h 434"/>
                <a:gd name="T52" fmla="*/ 0 w 493"/>
                <a:gd name="T53" fmla="*/ 431 h 434"/>
                <a:gd name="T54" fmla="*/ 0 w 493"/>
                <a:gd name="T55" fmla="*/ 335 h 43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493"/>
                <a:gd name="T85" fmla="*/ 0 h 434"/>
                <a:gd name="T86" fmla="*/ 493 w 493"/>
                <a:gd name="T87" fmla="*/ 434 h 43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493" h="434">
                  <a:moveTo>
                    <a:pt x="0" y="335"/>
                  </a:moveTo>
                  <a:lnTo>
                    <a:pt x="0" y="434"/>
                  </a:lnTo>
                  <a:lnTo>
                    <a:pt x="20" y="409"/>
                  </a:lnTo>
                  <a:lnTo>
                    <a:pt x="42" y="383"/>
                  </a:lnTo>
                  <a:lnTo>
                    <a:pt x="71" y="356"/>
                  </a:lnTo>
                  <a:lnTo>
                    <a:pt x="107" y="325"/>
                  </a:lnTo>
                  <a:lnTo>
                    <a:pt x="142" y="291"/>
                  </a:lnTo>
                  <a:lnTo>
                    <a:pt x="178" y="259"/>
                  </a:lnTo>
                  <a:lnTo>
                    <a:pt x="211" y="232"/>
                  </a:lnTo>
                  <a:lnTo>
                    <a:pt x="241" y="208"/>
                  </a:lnTo>
                  <a:lnTo>
                    <a:pt x="274" y="186"/>
                  </a:lnTo>
                  <a:lnTo>
                    <a:pt x="308" y="164"/>
                  </a:lnTo>
                  <a:lnTo>
                    <a:pt x="348" y="141"/>
                  </a:lnTo>
                  <a:lnTo>
                    <a:pt x="385" y="123"/>
                  </a:lnTo>
                  <a:lnTo>
                    <a:pt x="423" y="107"/>
                  </a:lnTo>
                  <a:lnTo>
                    <a:pt x="463" y="90"/>
                  </a:lnTo>
                  <a:lnTo>
                    <a:pt x="493" y="76"/>
                  </a:lnTo>
                  <a:lnTo>
                    <a:pt x="493" y="0"/>
                  </a:lnTo>
                  <a:lnTo>
                    <a:pt x="439" y="15"/>
                  </a:lnTo>
                  <a:lnTo>
                    <a:pt x="360" y="49"/>
                  </a:lnTo>
                  <a:lnTo>
                    <a:pt x="259" y="92"/>
                  </a:lnTo>
                  <a:lnTo>
                    <a:pt x="185" y="138"/>
                  </a:lnTo>
                  <a:lnTo>
                    <a:pt x="117" y="204"/>
                  </a:lnTo>
                  <a:lnTo>
                    <a:pt x="50" y="259"/>
                  </a:lnTo>
                  <a:lnTo>
                    <a:pt x="0" y="312"/>
                  </a:lnTo>
                  <a:lnTo>
                    <a:pt x="0" y="433"/>
                  </a:lnTo>
                  <a:lnTo>
                    <a:pt x="0" y="431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13" name="Freeform 30"/>
            <p:cNvSpPr>
              <a:spLocks/>
            </p:cNvSpPr>
            <p:nvPr/>
          </p:nvSpPr>
          <p:spPr bwMode="auto">
            <a:xfrm>
              <a:off x="1670" y="1824"/>
              <a:ext cx="589" cy="270"/>
            </a:xfrm>
            <a:custGeom>
              <a:avLst/>
              <a:gdLst>
                <a:gd name="T0" fmla="*/ 0 w 589"/>
                <a:gd name="T1" fmla="*/ 0 h 270"/>
                <a:gd name="T2" fmla="*/ 0 w 589"/>
                <a:gd name="T3" fmla="*/ 83 h 270"/>
                <a:gd name="T4" fmla="*/ 38 w 589"/>
                <a:gd name="T5" fmla="*/ 90 h 270"/>
                <a:gd name="T6" fmla="*/ 77 w 589"/>
                <a:gd name="T7" fmla="*/ 97 h 270"/>
                <a:gd name="T8" fmla="*/ 114 w 589"/>
                <a:gd name="T9" fmla="*/ 106 h 270"/>
                <a:gd name="T10" fmla="*/ 152 w 589"/>
                <a:gd name="T11" fmla="*/ 115 h 270"/>
                <a:gd name="T12" fmla="*/ 196 w 589"/>
                <a:gd name="T13" fmla="*/ 126 h 270"/>
                <a:gd name="T14" fmla="*/ 244 w 589"/>
                <a:gd name="T15" fmla="*/ 138 h 270"/>
                <a:gd name="T16" fmla="*/ 304 w 589"/>
                <a:gd name="T17" fmla="*/ 156 h 270"/>
                <a:gd name="T18" fmla="*/ 362 w 589"/>
                <a:gd name="T19" fmla="*/ 172 h 270"/>
                <a:gd name="T20" fmla="*/ 400 w 589"/>
                <a:gd name="T21" fmla="*/ 185 h 270"/>
                <a:gd name="T22" fmla="*/ 445 w 589"/>
                <a:gd name="T23" fmla="*/ 203 h 270"/>
                <a:gd name="T24" fmla="*/ 494 w 589"/>
                <a:gd name="T25" fmla="*/ 223 h 270"/>
                <a:gd name="T26" fmla="*/ 538 w 589"/>
                <a:gd name="T27" fmla="*/ 243 h 270"/>
                <a:gd name="T28" fmla="*/ 570 w 589"/>
                <a:gd name="T29" fmla="*/ 259 h 270"/>
                <a:gd name="T30" fmla="*/ 589 w 589"/>
                <a:gd name="T31" fmla="*/ 270 h 270"/>
                <a:gd name="T32" fmla="*/ 589 w 589"/>
                <a:gd name="T33" fmla="*/ 167 h 270"/>
                <a:gd name="T34" fmla="*/ 552 w 589"/>
                <a:gd name="T35" fmla="*/ 141 h 270"/>
                <a:gd name="T36" fmla="*/ 478 w 589"/>
                <a:gd name="T37" fmla="*/ 105 h 270"/>
                <a:gd name="T38" fmla="*/ 392 w 589"/>
                <a:gd name="T39" fmla="*/ 69 h 270"/>
                <a:gd name="T40" fmla="*/ 315 w 589"/>
                <a:gd name="T41" fmla="*/ 49 h 270"/>
                <a:gd name="T42" fmla="*/ 226 w 589"/>
                <a:gd name="T43" fmla="*/ 24 h 270"/>
                <a:gd name="T44" fmla="*/ 137 w 589"/>
                <a:gd name="T45" fmla="*/ 7 h 270"/>
                <a:gd name="T46" fmla="*/ 74 w 589"/>
                <a:gd name="T47" fmla="*/ 1 h 270"/>
                <a:gd name="T48" fmla="*/ 0 w 589"/>
                <a:gd name="T49" fmla="*/ 0 h 2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89"/>
                <a:gd name="T76" fmla="*/ 0 h 270"/>
                <a:gd name="T77" fmla="*/ 589 w 589"/>
                <a:gd name="T78" fmla="*/ 270 h 2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89" h="270">
                  <a:moveTo>
                    <a:pt x="0" y="0"/>
                  </a:moveTo>
                  <a:lnTo>
                    <a:pt x="0" y="83"/>
                  </a:lnTo>
                  <a:lnTo>
                    <a:pt x="38" y="90"/>
                  </a:lnTo>
                  <a:lnTo>
                    <a:pt x="77" y="97"/>
                  </a:lnTo>
                  <a:lnTo>
                    <a:pt x="114" y="106"/>
                  </a:lnTo>
                  <a:lnTo>
                    <a:pt x="152" y="115"/>
                  </a:lnTo>
                  <a:lnTo>
                    <a:pt x="196" y="126"/>
                  </a:lnTo>
                  <a:lnTo>
                    <a:pt x="244" y="138"/>
                  </a:lnTo>
                  <a:lnTo>
                    <a:pt x="304" y="156"/>
                  </a:lnTo>
                  <a:lnTo>
                    <a:pt x="362" y="172"/>
                  </a:lnTo>
                  <a:lnTo>
                    <a:pt x="400" y="185"/>
                  </a:lnTo>
                  <a:lnTo>
                    <a:pt x="445" y="203"/>
                  </a:lnTo>
                  <a:lnTo>
                    <a:pt x="494" y="223"/>
                  </a:lnTo>
                  <a:lnTo>
                    <a:pt x="538" y="243"/>
                  </a:lnTo>
                  <a:lnTo>
                    <a:pt x="570" y="259"/>
                  </a:lnTo>
                  <a:lnTo>
                    <a:pt x="589" y="270"/>
                  </a:lnTo>
                  <a:lnTo>
                    <a:pt x="589" y="167"/>
                  </a:lnTo>
                  <a:lnTo>
                    <a:pt x="552" y="141"/>
                  </a:lnTo>
                  <a:lnTo>
                    <a:pt x="478" y="105"/>
                  </a:lnTo>
                  <a:lnTo>
                    <a:pt x="392" y="69"/>
                  </a:lnTo>
                  <a:lnTo>
                    <a:pt x="315" y="49"/>
                  </a:lnTo>
                  <a:lnTo>
                    <a:pt x="226" y="24"/>
                  </a:lnTo>
                  <a:lnTo>
                    <a:pt x="137" y="7"/>
                  </a:lnTo>
                  <a:lnTo>
                    <a:pt x="74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14" name="Freeform 31"/>
            <p:cNvSpPr>
              <a:spLocks/>
            </p:cNvSpPr>
            <p:nvPr/>
          </p:nvSpPr>
          <p:spPr bwMode="auto">
            <a:xfrm>
              <a:off x="1109" y="1171"/>
              <a:ext cx="1645" cy="823"/>
            </a:xfrm>
            <a:custGeom>
              <a:avLst/>
              <a:gdLst>
                <a:gd name="T0" fmla="*/ 90 w 1645"/>
                <a:gd name="T1" fmla="*/ 0 h 823"/>
                <a:gd name="T2" fmla="*/ 189 w 1645"/>
                <a:gd name="T3" fmla="*/ 0 h 823"/>
                <a:gd name="T4" fmla="*/ 291 w 1645"/>
                <a:gd name="T5" fmla="*/ 6 h 823"/>
                <a:gd name="T6" fmla="*/ 386 w 1645"/>
                <a:gd name="T7" fmla="*/ 21 h 823"/>
                <a:gd name="T8" fmla="*/ 496 w 1645"/>
                <a:gd name="T9" fmla="*/ 45 h 823"/>
                <a:gd name="T10" fmla="*/ 601 w 1645"/>
                <a:gd name="T11" fmla="*/ 78 h 823"/>
                <a:gd name="T12" fmla="*/ 712 w 1645"/>
                <a:gd name="T13" fmla="*/ 123 h 823"/>
                <a:gd name="T14" fmla="*/ 811 w 1645"/>
                <a:gd name="T15" fmla="*/ 170 h 823"/>
                <a:gd name="T16" fmla="*/ 905 w 1645"/>
                <a:gd name="T17" fmla="*/ 217 h 823"/>
                <a:gd name="T18" fmla="*/ 1001 w 1645"/>
                <a:gd name="T19" fmla="*/ 271 h 823"/>
                <a:gd name="T20" fmla="*/ 1091 w 1645"/>
                <a:gd name="T21" fmla="*/ 331 h 823"/>
                <a:gd name="T22" fmla="*/ 1178 w 1645"/>
                <a:gd name="T23" fmla="*/ 400 h 823"/>
                <a:gd name="T24" fmla="*/ 1249 w 1645"/>
                <a:gd name="T25" fmla="*/ 469 h 823"/>
                <a:gd name="T26" fmla="*/ 1297 w 1645"/>
                <a:gd name="T27" fmla="*/ 533 h 823"/>
                <a:gd name="T28" fmla="*/ 1596 w 1645"/>
                <a:gd name="T29" fmla="*/ 512 h 823"/>
                <a:gd name="T30" fmla="*/ 1494 w 1645"/>
                <a:gd name="T31" fmla="*/ 557 h 823"/>
                <a:gd name="T32" fmla="*/ 1423 w 1645"/>
                <a:gd name="T33" fmla="*/ 593 h 823"/>
                <a:gd name="T34" fmla="*/ 1364 w 1645"/>
                <a:gd name="T35" fmla="*/ 630 h 823"/>
                <a:gd name="T36" fmla="*/ 1307 w 1645"/>
                <a:gd name="T37" fmla="*/ 676 h 823"/>
                <a:gd name="T38" fmla="*/ 1240 w 1645"/>
                <a:gd name="T39" fmla="*/ 736 h 823"/>
                <a:gd name="T40" fmla="*/ 1178 w 1645"/>
                <a:gd name="T41" fmla="*/ 796 h 823"/>
                <a:gd name="T42" fmla="*/ 1124 w 1645"/>
                <a:gd name="T43" fmla="*/ 811 h 823"/>
                <a:gd name="T44" fmla="*/ 1068 w 1645"/>
                <a:gd name="T45" fmla="*/ 783 h 823"/>
                <a:gd name="T46" fmla="*/ 999 w 1645"/>
                <a:gd name="T47" fmla="*/ 755 h 823"/>
                <a:gd name="T48" fmla="*/ 936 w 1645"/>
                <a:gd name="T49" fmla="*/ 735 h 823"/>
                <a:gd name="T50" fmla="*/ 864 w 1645"/>
                <a:gd name="T51" fmla="*/ 715 h 823"/>
                <a:gd name="T52" fmla="*/ 791 w 1645"/>
                <a:gd name="T53" fmla="*/ 696 h 823"/>
                <a:gd name="T54" fmla="*/ 720 w 1645"/>
                <a:gd name="T55" fmla="*/ 681 h 823"/>
                <a:gd name="T56" fmla="*/ 652 w 1645"/>
                <a:gd name="T57" fmla="*/ 666 h 823"/>
                <a:gd name="T58" fmla="*/ 560 w 1645"/>
                <a:gd name="T59" fmla="*/ 652 h 823"/>
                <a:gd name="T60" fmla="*/ 896 w 1645"/>
                <a:gd name="T61" fmla="*/ 542 h 823"/>
                <a:gd name="T62" fmla="*/ 817 w 1645"/>
                <a:gd name="T63" fmla="*/ 439 h 823"/>
                <a:gd name="T64" fmla="*/ 757 w 1645"/>
                <a:gd name="T65" fmla="*/ 379 h 823"/>
                <a:gd name="T66" fmla="*/ 670 w 1645"/>
                <a:gd name="T67" fmla="*/ 298 h 823"/>
                <a:gd name="T68" fmla="*/ 595 w 1645"/>
                <a:gd name="T69" fmla="*/ 235 h 823"/>
                <a:gd name="T70" fmla="*/ 535 w 1645"/>
                <a:gd name="T71" fmla="*/ 188 h 823"/>
                <a:gd name="T72" fmla="*/ 460 w 1645"/>
                <a:gd name="T73" fmla="*/ 141 h 823"/>
                <a:gd name="T74" fmla="*/ 383 w 1645"/>
                <a:gd name="T75" fmla="*/ 102 h 823"/>
                <a:gd name="T76" fmla="*/ 291 w 1645"/>
                <a:gd name="T77" fmla="*/ 69 h 823"/>
                <a:gd name="T78" fmla="*/ 192 w 1645"/>
                <a:gd name="T79" fmla="*/ 45 h 823"/>
                <a:gd name="T80" fmla="*/ 87 w 1645"/>
                <a:gd name="T81" fmla="*/ 24 h 82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645"/>
                <a:gd name="T124" fmla="*/ 0 h 823"/>
                <a:gd name="T125" fmla="*/ 1645 w 1645"/>
                <a:gd name="T126" fmla="*/ 823 h 82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645" h="823">
                  <a:moveTo>
                    <a:pt x="0" y="6"/>
                  </a:moveTo>
                  <a:lnTo>
                    <a:pt x="90" y="0"/>
                  </a:lnTo>
                  <a:lnTo>
                    <a:pt x="135" y="0"/>
                  </a:lnTo>
                  <a:lnTo>
                    <a:pt x="189" y="0"/>
                  </a:lnTo>
                  <a:lnTo>
                    <a:pt x="240" y="3"/>
                  </a:lnTo>
                  <a:lnTo>
                    <a:pt x="291" y="6"/>
                  </a:lnTo>
                  <a:lnTo>
                    <a:pt x="341" y="12"/>
                  </a:lnTo>
                  <a:lnTo>
                    <a:pt x="386" y="21"/>
                  </a:lnTo>
                  <a:lnTo>
                    <a:pt x="436" y="30"/>
                  </a:lnTo>
                  <a:lnTo>
                    <a:pt x="496" y="45"/>
                  </a:lnTo>
                  <a:lnTo>
                    <a:pt x="550" y="63"/>
                  </a:lnTo>
                  <a:lnTo>
                    <a:pt x="601" y="78"/>
                  </a:lnTo>
                  <a:lnTo>
                    <a:pt x="658" y="99"/>
                  </a:lnTo>
                  <a:lnTo>
                    <a:pt x="712" y="123"/>
                  </a:lnTo>
                  <a:lnTo>
                    <a:pt x="766" y="147"/>
                  </a:lnTo>
                  <a:lnTo>
                    <a:pt x="811" y="170"/>
                  </a:lnTo>
                  <a:lnTo>
                    <a:pt x="862" y="194"/>
                  </a:lnTo>
                  <a:lnTo>
                    <a:pt x="905" y="217"/>
                  </a:lnTo>
                  <a:lnTo>
                    <a:pt x="953" y="244"/>
                  </a:lnTo>
                  <a:lnTo>
                    <a:pt x="1001" y="271"/>
                  </a:lnTo>
                  <a:lnTo>
                    <a:pt x="1049" y="304"/>
                  </a:lnTo>
                  <a:lnTo>
                    <a:pt x="1091" y="331"/>
                  </a:lnTo>
                  <a:lnTo>
                    <a:pt x="1136" y="367"/>
                  </a:lnTo>
                  <a:lnTo>
                    <a:pt x="1178" y="400"/>
                  </a:lnTo>
                  <a:lnTo>
                    <a:pt x="1217" y="433"/>
                  </a:lnTo>
                  <a:lnTo>
                    <a:pt x="1249" y="469"/>
                  </a:lnTo>
                  <a:lnTo>
                    <a:pt x="1276" y="500"/>
                  </a:lnTo>
                  <a:lnTo>
                    <a:pt x="1297" y="533"/>
                  </a:lnTo>
                  <a:lnTo>
                    <a:pt x="1645" y="489"/>
                  </a:lnTo>
                  <a:lnTo>
                    <a:pt x="1596" y="512"/>
                  </a:lnTo>
                  <a:lnTo>
                    <a:pt x="1539" y="536"/>
                  </a:lnTo>
                  <a:lnTo>
                    <a:pt x="1494" y="557"/>
                  </a:lnTo>
                  <a:lnTo>
                    <a:pt x="1460" y="573"/>
                  </a:lnTo>
                  <a:lnTo>
                    <a:pt x="1423" y="593"/>
                  </a:lnTo>
                  <a:lnTo>
                    <a:pt x="1393" y="611"/>
                  </a:lnTo>
                  <a:lnTo>
                    <a:pt x="1364" y="630"/>
                  </a:lnTo>
                  <a:lnTo>
                    <a:pt x="1335" y="653"/>
                  </a:lnTo>
                  <a:lnTo>
                    <a:pt x="1307" y="676"/>
                  </a:lnTo>
                  <a:lnTo>
                    <a:pt x="1273" y="705"/>
                  </a:lnTo>
                  <a:lnTo>
                    <a:pt x="1240" y="736"/>
                  </a:lnTo>
                  <a:lnTo>
                    <a:pt x="1211" y="762"/>
                  </a:lnTo>
                  <a:lnTo>
                    <a:pt x="1178" y="796"/>
                  </a:lnTo>
                  <a:lnTo>
                    <a:pt x="1151" y="823"/>
                  </a:lnTo>
                  <a:lnTo>
                    <a:pt x="1124" y="811"/>
                  </a:lnTo>
                  <a:lnTo>
                    <a:pt x="1097" y="796"/>
                  </a:lnTo>
                  <a:lnTo>
                    <a:pt x="1068" y="783"/>
                  </a:lnTo>
                  <a:lnTo>
                    <a:pt x="1034" y="769"/>
                  </a:lnTo>
                  <a:lnTo>
                    <a:pt x="999" y="755"/>
                  </a:lnTo>
                  <a:lnTo>
                    <a:pt x="967" y="744"/>
                  </a:lnTo>
                  <a:lnTo>
                    <a:pt x="936" y="735"/>
                  </a:lnTo>
                  <a:lnTo>
                    <a:pt x="901" y="724"/>
                  </a:lnTo>
                  <a:lnTo>
                    <a:pt x="864" y="715"/>
                  </a:lnTo>
                  <a:lnTo>
                    <a:pt x="826" y="705"/>
                  </a:lnTo>
                  <a:lnTo>
                    <a:pt x="791" y="696"/>
                  </a:lnTo>
                  <a:lnTo>
                    <a:pt x="757" y="687"/>
                  </a:lnTo>
                  <a:lnTo>
                    <a:pt x="720" y="681"/>
                  </a:lnTo>
                  <a:lnTo>
                    <a:pt x="685" y="673"/>
                  </a:lnTo>
                  <a:lnTo>
                    <a:pt x="652" y="666"/>
                  </a:lnTo>
                  <a:lnTo>
                    <a:pt x="613" y="658"/>
                  </a:lnTo>
                  <a:lnTo>
                    <a:pt x="560" y="652"/>
                  </a:lnTo>
                  <a:lnTo>
                    <a:pt x="920" y="590"/>
                  </a:lnTo>
                  <a:lnTo>
                    <a:pt x="896" y="542"/>
                  </a:lnTo>
                  <a:lnTo>
                    <a:pt x="868" y="506"/>
                  </a:lnTo>
                  <a:lnTo>
                    <a:pt x="817" y="439"/>
                  </a:lnTo>
                  <a:lnTo>
                    <a:pt x="787" y="409"/>
                  </a:lnTo>
                  <a:lnTo>
                    <a:pt x="757" y="379"/>
                  </a:lnTo>
                  <a:lnTo>
                    <a:pt x="703" y="328"/>
                  </a:lnTo>
                  <a:lnTo>
                    <a:pt x="670" y="298"/>
                  </a:lnTo>
                  <a:lnTo>
                    <a:pt x="631" y="262"/>
                  </a:lnTo>
                  <a:lnTo>
                    <a:pt x="595" y="235"/>
                  </a:lnTo>
                  <a:lnTo>
                    <a:pt x="565" y="211"/>
                  </a:lnTo>
                  <a:lnTo>
                    <a:pt x="535" y="188"/>
                  </a:lnTo>
                  <a:lnTo>
                    <a:pt x="499" y="164"/>
                  </a:lnTo>
                  <a:lnTo>
                    <a:pt x="460" y="141"/>
                  </a:lnTo>
                  <a:lnTo>
                    <a:pt x="421" y="123"/>
                  </a:lnTo>
                  <a:lnTo>
                    <a:pt x="383" y="102"/>
                  </a:lnTo>
                  <a:lnTo>
                    <a:pt x="335" y="84"/>
                  </a:lnTo>
                  <a:lnTo>
                    <a:pt x="291" y="69"/>
                  </a:lnTo>
                  <a:lnTo>
                    <a:pt x="240" y="57"/>
                  </a:lnTo>
                  <a:lnTo>
                    <a:pt x="192" y="45"/>
                  </a:lnTo>
                  <a:lnTo>
                    <a:pt x="141" y="33"/>
                  </a:lnTo>
                  <a:lnTo>
                    <a:pt x="87" y="24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7" name="Group 32"/>
          <p:cNvGrpSpPr>
            <a:grpSpLocks/>
          </p:cNvGrpSpPr>
          <p:nvPr/>
        </p:nvGrpSpPr>
        <p:grpSpPr bwMode="auto">
          <a:xfrm rot="10169171">
            <a:off x="3657600" y="4267200"/>
            <a:ext cx="2611438" cy="1466850"/>
            <a:chOff x="1109" y="1171"/>
            <a:chExt cx="1645" cy="924"/>
          </a:xfrm>
        </p:grpSpPr>
        <p:sp>
          <p:nvSpPr>
            <p:cNvPr id="8207" name="Freeform 33"/>
            <p:cNvSpPr>
              <a:spLocks/>
            </p:cNvSpPr>
            <p:nvPr/>
          </p:nvSpPr>
          <p:spPr bwMode="auto">
            <a:xfrm>
              <a:off x="1110" y="1174"/>
              <a:ext cx="952" cy="607"/>
            </a:xfrm>
            <a:custGeom>
              <a:avLst/>
              <a:gdLst>
                <a:gd name="T0" fmla="*/ 0 w 952"/>
                <a:gd name="T1" fmla="*/ 0 h 607"/>
                <a:gd name="T2" fmla="*/ 0 w 952"/>
                <a:gd name="T3" fmla="*/ 45 h 607"/>
                <a:gd name="T4" fmla="*/ 69 w 952"/>
                <a:gd name="T5" fmla="*/ 57 h 607"/>
                <a:gd name="T6" fmla="*/ 132 w 952"/>
                <a:gd name="T7" fmla="*/ 72 h 607"/>
                <a:gd name="T8" fmla="*/ 189 w 952"/>
                <a:gd name="T9" fmla="*/ 90 h 607"/>
                <a:gd name="T10" fmla="*/ 248 w 952"/>
                <a:gd name="T11" fmla="*/ 108 h 607"/>
                <a:gd name="T12" fmla="*/ 298 w 952"/>
                <a:gd name="T13" fmla="*/ 126 h 607"/>
                <a:gd name="T14" fmla="*/ 340 w 952"/>
                <a:gd name="T15" fmla="*/ 144 h 607"/>
                <a:gd name="T16" fmla="*/ 379 w 952"/>
                <a:gd name="T17" fmla="*/ 160 h 607"/>
                <a:gd name="T18" fmla="*/ 424 w 952"/>
                <a:gd name="T19" fmla="*/ 181 h 607"/>
                <a:gd name="T20" fmla="*/ 463 w 952"/>
                <a:gd name="T21" fmla="*/ 205 h 607"/>
                <a:gd name="T22" fmla="*/ 508 w 952"/>
                <a:gd name="T23" fmla="*/ 235 h 607"/>
                <a:gd name="T24" fmla="*/ 544 w 952"/>
                <a:gd name="T25" fmla="*/ 262 h 607"/>
                <a:gd name="T26" fmla="*/ 580 w 952"/>
                <a:gd name="T27" fmla="*/ 289 h 607"/>
                <a:gd name="T28" fmla="*/ 613 w 952"/>
                <a:gd name="T29" fmla="*/ 319 h 607"/>
                <a:gd name="T30" fmla="*/ 655 w 952"/>
                <a:gd name="T31" fmla="*/ 355 h 607"/>
                <a:gd name="T32" fmla="*/ 700 w 952"/>
                <a:gd name="T33" fmla="*/ 397 h 607"/>
                <a:gd name="T34" fmla="*/ 726 w 952"/>
                <a:gd name="T35" fmla="*/ 427 h 607"/>
                <a:gd name="T36" fmla="*/ 753 w 952"/>
                <a:gd name="T37" fmla="*/ 459 h 607"/>
                <a:gd name="T38" fmla="*/ 780 w 952"/>
                <a:gd name="T39" fmla="*/ 490 h 607"/>
                <a:gd name="T40" fmla="*/ 804 w 952"/>
                <a:gd name="T41" fmla="*/ 520 h 607"/>
                <a:gd name="T42" fmla="*/ 834 w 952"/>
                <a:gd name="T43" fmla="*/ 568 h 607"/>
                <a:gd name="T44" fmla="*/ 852 w 952"/>
                <a:gd name="T45" fmla="*/ 607 h 607"/>
                <a:gd name="T46" fmla="*/ 952 w 952"/>
                <a:gd name="T47" fmla="*/ 595 h 607"/>
                <a:gd name="T48" fmla="*/ 919 w 952"/>
                <a:gd name="T49" fmla="*/ 529 h 607"/>
                <a:gd name="T50" fmla="*/ 870 w 952"/>
                <a:gd name="T51" fmla="*/ 459 h 607"/>
                <a:gd name="T52" fmla="*/ 819 w 952"/>
                <a:gd name="T53" fmla="*/ 400 h 607"/>
                <a:gd name="T54" fmla="*/ 753 w 952"/>
                <a:gd name="T55" fmla="*/ 337 h 607"/>
                <a:gd name="T56" fmla="*/ 664 w 952"/>
                <a:gd name="T57" fmla="*/ 247 h 607"/>
                <a:gd name="T58" fmla="*/ 565 w 952"/>
                <a:gd name="T59" fmla="*/ 172 h 607"/>
                <a:gd name="T60" fmla="*/ 460 w 952"/>
                <a:gd name="T61" fmla="*/ 108 h 607"/>
                <a:gd name="T62" fmla="*/ 367 w 952"/>
                <a:gd name="T63" fmla="*/ 69 h 607"/>
                <a:gd name="T64" fmla="*/ 251 w 952"/>
                <a:gd name="T65" fmla="*/ 30 h 607"/>
                <a:gd name="T66" fmla="*/ 156 w 952"/>
                <a:gd name="T67" fmla="*/ 15 h 607"/>
                <a:gd name="T68" fmla="*/ 0 w 952"/>
                <a:gd name="T69" fmla="*/ 0 h 60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52"/>
                <a:gd name="T106" fmla="*/ 0 h 607"/>
                <a:gd name="T107" fmla="*/ 952 w 952"/>
                <a:gd name="T108" fmla="*/ 607 h 60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52" h="607">
                  <a:moveTo>
                    <a:pt x="0" y="0"/>
                  </a:moveTo>
                  <a:lnTo>
                    <a:pt x="0" y="45"/>
                  </a:lnTo>
                  <a:lnTo>
                    <a:pt x="69" y="57"/>
                  </a:lnTo>
                  <a:lnTo>
                    <a:pt x="132" y="72"/>
                  </a:lnTo>
                  <a:lnTo>
                    <a:pt x="189" y="90"/>
                  </a:lnTo>
                  <a:lnTo>
                    <a:pt x="248" y="108"/>
                  </a:lnTo>
                  <a:lnTo>
                    <a:pt x="298" y="126"/>
                  </a:lnTo>
                  <a:lnTo>
                    <a:pt x="340" y="144"/>
                  </a:lnTo>
                  <a:lnTo>
                    <a:pt x="379" y="160"/>
                  </a:lnTo>
                  <a:lnTo>
                    <a:pt x="424" y="181"/>
                  </a:lnTo>
                  <a:lnTo>
                    <a:pt x="463" y="205"/>
                  </a:lnTo>
                  <a:lnTo>
                    <a:pt x="508" y="235"/>
                  </a:lnTo>
                  <a:lnTo>
                    <a:pt x="544" y="262"/>
                  </a:lnTo>
                  <a:lnTo>
                    <a:pt x="580" y="289"/>
                  </a:lnTo>
                  <a:lnTo>
                    <a:pt x="613" y="319"/>
                  </a:lnTo>
                  <a:lnTo>
                    <a:pt x="655" y="355"/>
                  </a:lnTo>
                  <a:lnTo>
                    <a:pt x="700" y="397"/>
                  </a:lnTo>
                  <a:lnTo>
                    <a:pt x="726" y="427"/>
                  </a:lnTo>
                  <a:lnTo>
                    <a:pt x="753" y="459"/>
                  </a:lnTo>
                  <a:lnTo>
                    <a:pt x="780" y="490"/>
                  </a:lnTo>
                  <a:lnTo>
                    <a:pt x="804" y="520"/>
                  </a:lnTo>
                  <a:lnTo>
                    <a:pt x="834" y="568"/>
                  </a:lnTo>
                  <a:lnTo>
                    <a:pt x="852" y="607"/>
                  </a:lnTo>
                  <a:lnTo>
                    <a:pt x="952" y="595"/>
                  </a:lnTo>
                  <a:lnTo>
                    <a:pt x="919" y="529"/>
                  </a:lnTo>
                  <a:lnTo>
                    <a:pt x="870" y="459"/>
                  </a:lnTo>
                  <a:lnTo>
                    <a:pt x="819" y="400"/>
                  </a:lnTo>
                  <a:lnTo>
                    <a:pt x="753" y="337"/>
                  </a:lnTo>
                  <a:lnTo>
                    <a:pt x="664" y="247"/>
                  </a:lnTo>
                  <a:lnTo>
                    <a:pt x="565" y="172"/>
                  </a:lnTo>
                  <a:lnTo>
                    <a:pt x="460" y="108"/>
                  </a:lnTo>
                  <a:lnTo>
                    <a:pt x="367" y="69"/>
                  </a:lnTo>
                  <a:lnTo>
                    <a:pt x="251" y="30"/>
                  </a:lnTo>
                  <a:lnTo>
                    <a:pt x="156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08" name="Freeform 34"/>
            <p:cNvSpPr>
              <a:spLocks/>
            </p:cNvSpPr>
            <p:nvPr/>
          </p:nvSpPr>
          <p:spPr bwMode="auto">
            <a:xfrm>
              <a:off x="2261" y="1661"/>
              <a:ext cx="493" cy="434"/>
            </a:xfrm>
            <a:custGeom>
              <a:avLst/>
              <a:gdLst>
                <a:gd name="T0" fmla="*/ 0 w 493"/>
                <a:gd name="T1" fmla="*/ 335 h 434"/>
                <a:gd name="T2" fmla="*/ 0 w 493"/>
                <a:gd name="T3" fmla="*/ 434 h 434"/>
                <a:gd name="T4" fmla="*/ 20 w 493"/>
                <a:gd name="T5" fmla="*/ 409 h 434"/>
                <a:gd name="T6" fmla="*/ 42 w 493"/>
                <a:gd name="T7" fmla="*/ 383 h 434"/>
                <a:gd name="T8" fmla="*/ 71 w 493"/>
                <a:gd name="T9" fmla="*/ 356 h 434"/>
                <a:gd name="T10" fmla="*/ 107 w 493"/>
                <a:gd name="T11" fmla="*/ 325 h 434"/>
                <a:gd name="T12" fmla="*/ 142 w 493"/>
                <a:gd name="T13" fmla="*/ 291 h 434"/>
                <a:gd name="T14" fmla="*/ 178 w 493"/>
                <a:gd name="T15" fmla="*/ 259 h 434"/>
                <a:gd name="T16" fmla="*/ 211 w 493"/>
                <a:gd name="T17" fmla="*/ 232 h 434"/>
                <a:gd name="T18" fmla="*/ 241 w 493"/>
                <a:gd name="T19" fmla="*/ 208 h 434"/>
                <a:gd name="T20" fmla="*/ 274 w 493"/>
                <a:gd name="T21" fmla="*/ 186 h 434"/>
                <a:gd name="T22" fmla="*/ 308 w 493"/>
                <a:gd name="T23" fmla="*/ 164 h 434"/>
                <a:gd name="T24" fmla="*/ 348 w 493"/>
                <a:gd name="T25" fmla="*/ 141 h 434"/>
                <a:gd name="T26" fmla="*/ 385 w 493"/>
                <a:gd name="T27" fmla="*/ 123 h 434"/>
                <a:gd name="T28" fmla="*/ 423 w 493"/>
                <a:gd name="T29" fmla="*/ 107 h 434"/>
                <a:gd name="T30" fmla="*/ 463 w 493"/>
                <a:gd name="T31" fmla="*/ 90 h 434"/>
                <a:gd name="T32" fmla="*/ 493 w 493"/>
                <a:gd name="T33" fmla="*/ 76 h 434"/>
                <a:gd name="T34" fmla="*/ 493 w 493"/>
                <a:gd name="T35" fmla="*/ 0 h 434"/>
                <a:gd name="T36" fmla="*/ 439 w 493"/>
                <a:gd name="T37" fmla="*/ 15 h 434"/>
                <a:gd name="T38" fmla="*/ 360 w 493"/>
                <a:gd name="T39" fmla="*/ 49 h 434"/>
                <a:gd name="T40" fmla="*/ 259 w 493"/>
                <a:gd name="T41" fmla="*/ 92 h 434"/>
                <a:gd name="T42" fmla="*/ 185 w 493"/>
                <a:gd name="T43" fmla="*/ 138 h 434"/>
                <a:gd name="T44" fmla="*/ 117 w 493"/>
                <a:gd name="T45" fmla="*/ 204 h 434"/>
                <a:gd name="T46" fmla="*/ 50 w 493"/>
                <a:gd name="T47" fmla="*/ 259 h 434"/>
                <a:gd name="T48" fmla="*/ 0 w 493"/>
                <a:gd name="T49" fmla="*/ 312 h 434"/>
                <a:gd name="T50" fmla="*/ 0 w 493"/>
                <a:gd name="T51" fmla="*/ 433 h 434"/>
                <a:gd name="T52" fmla="*/ 0 w 493"/>
                <a:gd name="T53" fmla="*/ 431 h 434"/>
                <a:gd name="T54" fmla="*/ 0 w 493"/>
                <a:gd name="T55" fmla="*/ 335 h 43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493"/>
                <a:gd name="T85" fmla="*/ 0 h 434"/>
                <a:gd name="T86" fmla="*/ 493 w 493"/>
                <a:gd name="T87" fmla="*/ 434 h 43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493" h="434">
                  <a:moveTo>
                    <a:pt x="0" y="335"/>
                  </a:moveTo>
                  <a:lnTo>
                    <a:pt x="0" y="434"/>
                  </a:lnTo>
                  <a:lnTo>
                    <a:pt x="20" y="409"/>
                  </a:lnTo>
                  <a:lnTo>
                    <a:pt x="42" y="383"/>
                  </a:lnTo>
                  <a:lnTo>
                    <a:pt x="71" y="356"/>
                  </a:lnTo>
                  <a:lnTo>
                    <a:pt x="107" y="325"/>
                  </a:lnTo>
                  <a:lnTo>
                    <a:pt x="142" y="291"/>
                  </a:lnTo>
                  <a:lnTo>
                    <a:pt x="178" y="259"/>
                  </a:lnTo>
                  <a:lnTo>
                    <a:pt x="211" y="232"/>
                  </a:lnTo>
                  <a:lnTo>
                    <a:pt x="241" y="208"/>
                  </a:lnTo>
                  <a:lnTo>
                    <a:pt x="274" y="186"/>
                  </a:lnTo>
                  <a:lnTo>
                    <a:pt x="308" y="164"/>
                  </a:lnTo>
                  <a:lnTo>
                    <a:pt x="348" y="141"/>
                  </a:lnTo>
                  <a:lnTo>
                    <a:pt x="385" y="123"/>
                  </a:lnTo>
                  <a:lnTo>
                    <a:pt x="423" y="107"/>
                  </a:lnTo>
                  <a:lnTo>
                    <a:pt x="463" y="90"/>
                  </a:lnTo>
                  <a:lnTo>
                    <a:pt x="493" y="76"/>
                  </a:lnTo>
                  <a:lnTo>
                    <a:pt x="493" y="0"/>
                  </a:lnTo>
                  <a:lnTo>
                    <a:pt x="439" y="15"/>
                  </a:lnTo>
                  <a:lnTo>
                    <a:pt x="360" y="49"/>
                  </a:lnTo>
                  <a:lnTo>
                    <a:pt x="259" y="92"/>
                  </a:lnTo>
                  <a:lnTo>
                    <a:pt x="185" y="138"/>
                  </a:lnTo>
                  <a:lnTo>
                    <a:pt x="117" y="204"/>
                  </a:lnTo>
                  <a:lnTo>
                    <a:pt x="50" y="259"/>
                  </a:lnTo>
                  <a:lnTo>
                    <a:pt x="0" y="312"/>
                  </a:lnTo>
                  <a:lnTo>
                    <a:pt x="0" y="433"/>
                  </a:lnTo>
                  <a:lnTo>
                    <a:pt x="0" y="431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09" name="Freeform 35"/>
            <p:cNvSpPr>
              <a:spLocks/>
            </p:cNvSpPr>
            <p:nvPr/>
          </p:nvSpPr>
          <p:spPr bwMode="auto">
            <a:xfrm>
              <a:off x="1670" y="1824"/>
              <a:ext cx="589" cy="270"/>
            </a:xfrm>
            <a:custGeom>
              <a:avLst/>
              <a:gdLst>
                <a:gd name="T0" fmla="*/ 0 w 589"/>
                <a:gd name="T1" fmla="*/ 0 h 270"/>
                <a:gd name="T2" fmla="*/ 0 w 589"/>
                <a:gd name="T3" fmla="*/ 83 h 270"/>
                <a:gd name="T4" fmla="*/ 38 w 589"/>
                <a:gd name="T5" fmla="*/ 90 h 270"/>
                <a:gd name="T6" fmla="*/ 77 w 589"/>
                <a:gd name="T7" fmla="*/ 97 h 270"/>
                <a:gd name="T8" fmla="*/ 114 w 589"/>
                <a:gd name="T9" fmla="*/ 106 h 270"/>
                <a:gd name="T10" fmla="*/ 152 w 589"/>
                <a:gd name="T11" fmla="*/ 115 h 270"/>
                <a:gd name="T12" fmla="*/ 196 w 589"/>
                <a:gd name="T13" fmla="*/ 126 h 270"/>
                <a:gd name="T14" fmla="*/ 244 w 589"/>
                <a:gd name="T15" fmla="*/ 138 h 270"/>
                <a:gd name="T16" fmla="*/ 304 w 589"/>
                <a:gd name="T17" fmla="*/ 156 h 270"/>
                <a:gd name="T18" fmla="*/ 362 w 589"/>
                <a:gd name="T19" fmla="*/ 172 h 270"/>
                <a:gd name="T20" fmla="*/ 400 w 589"/>
                <a:gd name="T21" fmla="*/ 185 h 270"/>
                <a:gd name="T22" fmla="*/ 445 w 589"/>
                <a:gd name="T23" fmla="*/ 203 h 270"/>
                <a:gd name="T24" fmla="*/ 494 w 589"/>
                <a:gd name="T25" fmla="*/ 223 h 270"/>
                <a:gd name="T26" fmla="*/ 538 w 589"/>
                <a:gd name="T27" fmla="*/ 243 h 270"/>
                <a:gd name="T28" fmla="*/ 570 w 589"/>
                <a:gd name="T29" fmla="*/ 259 h 270"/>
                <a:gd name="T30" fmla="*/ 589 w 589"/>
                <a:gd name="T31" fmla="*/ 270 h 270"/>
                <a:gd name="T32" fmla="*/ 589 w 589"/>
                <a:gd name="T33" fmla="*/ 167 h 270"/>
                <a:gd name="T34" fmla="*/ 552 w 589"/>
                <a:gd name="T35" fmla="*/ 141 h 270"/>
                <a:gd name="T36" fmla="*/ 478 w 589"/>
                <a:gd name="T37" fmla="*/ 105 h 270"/>
                <a:gd name="T38" fmla="*/ 392 w 589"/>
                <a:gd name="T39" fmla="*/ 69 h 270"/>
                <a:gd name="T40" fmla="*/ 315 w 589"/>
                <a:gd name="T41" fmla="*/ 49 h 270"/>
                <a:gd name="T42" fmla="*/ 226 w 589"/>
                <a:gd name="T43" fmla="*/ 24 h 270"/>
                <a:gd name="T44" fmla="*/ 137 w 589"/>
                <a:gd name="T45" fmla="*/ 7 h 270"/>
                <a:gd name="T46" fmla="*/ 74 w 589"/>
                <a:gd name="T47" fmla="*/ 1 h 270"/>
                <a:gd name="T48" fmla="*/ 0 w 589"/>
                <a:gd name="T49" fmla="*/ 0 h 2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89"/>
                <a:gd name="T76" fmla="*/ 0 h 270"/>
                <a:gd name="T77" fmla="*/ 589 w 589"/>
                <a:gd name="T78" fmla="*/ 270 h 2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89" h="270">
                  <a:moveTo>
                    <a:pt x="0" y="0"/>
                  </a:moveTo>
                  <a:lnTo>
                    <a:pt x="0" y="83"/>
                  </a:lnTo>
                  <a:lnTo>
                    <a:pt x="38" y="90"/>
                  </a:lnTo>
                  <a:lnTo>
                    <a:pt x="77" y="97"/>
                  </a:lnTo>
                  <a:lnTo>
                    <a:pt x="114" y="106"/>
                  </a:lnTo>
                  <a:lnTo>
                    <a:pt x="152" y="115"/>
                  </a:lnTo>
                  <a:lnTo>
                    <a:pt x="196" y="126"/>
                  </a:lnTo>
                  <a:lnTo>
                    <a:pt x="244" y="138"/>
                  </a:lnTo>
                  <a:lnTo>
                    <a:pt x="304" y="156"/>
                  </a:lnTo>
                  <a:lnTo>
                    <a:pt x="362" y="172"/>
                  </a:lnTo>
                  <a:lnTo>
                    <a:pt x="400" y="185"/>
                  </a:lnTo>
                  <a:lnTo>
                    <a:pt x="445" y="203"/>
                  </a:lnTo>
                  <a:lnTo>
                    <a:pt x="494" y="223"/>
                  </a:lnTo>
                  <a:lnTo>
                    <a:pt x="538" y="243"/>
                  </a:lnTo>
                  <a:lnTo>
                    <a:pt x="570" y="259"/>
                  </a:lnTo>
                  <a:lnTo>
                    <a:pt x="589" y="270"/>
                  </a:lnTo>
                  <a:lnTo>
                    <a:pt x="589" y="167"/>
                  </a:lnTo>
                  <a:lnTo>
                    <a:pt x="552" y="141"/>
                  </a:lnTo>
                  <a:lnTo>
                    <a:pt x="478" y="105"/>
                  </a:lnTo>
                  <a:lnTo>
                    <a:pt x="392" y="69"/>
                  </a:lnTo>
                  <a:lnTo>
                    <a:pt x="315" y="49"/>
                  </a:lnTo>
                  <a:lnTo>
                    <a:pt x="226" y="24"/>
                  </a:lnTo>
                  <a:lnTo>
                    <a:pt x="137" y="7"/>
                  </a:lnTo>
                  <a:lnTo>
                    <a:pt x="74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10" name="Freeform 36"/>
            <p:cNvSpPr>
              <a:spLocks/>
            </p:cNvSpPr>
            <p:nvPr/>
          </p:nvSpPr>
          <p:spPr bwMode="auto">
            <a:xfrm>
              <a:off x="1109" y="1171"/>
              <a:ext cx="1645" cy="823"/>
            </a:xfrm>
            <a:custGeom>
              <a:avLst/>
              <a:gdLst>
                <a:gd name="T0" fmla="*/ 90 w 1645"/>
                <a:gd name="T1" fmla="*/ 0 h 823"/>
                <a:gd name="T2" fmla="*/ 189 w 1645"/>
                <a:gd name="T3" fmla="*/ 0 h 823"/>
                <a:gd name="T4" fmla="*/ 291 w 1645"/>
                <a:gd name="T5" fmla="*/ 6 h 823"/>
                <a:gd name="T6" fmla="*/ 386 w 1645"/>
                <a:gd name="T7" fmla="*/ 21 h 823"/>
                <a:gd name="T8" fmla="*/ 496 w 1645"/>
                <a:gd name="T9" fmla="*/ 45 h 823"/>
                <a:gd name="T10" fmla="*/ 601 w 1645"/>
                <a:gd name="T11" fmla="*/ 78 h 823"/>
                <a:gd name="T12" fmla="*/ 712 w 1645"/>
                <a:gd name="T13" fmla="*/ 123 h 823"/>
                <a:gd name="T14" fmla="*/ 811 w 1645"/>
                <a:gd name="T15" fmla="*/ 170 h 823"/>
                <a:gd name="T16" fmla="*/ 905 w 1645"/>
                <a:gd name="T17" fmla="*/ 217 h 823"/>
                <a:gd name="T18" fmla="*/ 1001 w 1645"/>
                <a:gd name="T19" fmla="*/ 271 h 823"/>
                <a:gd name="T20" fmla="*/ 1091 w 1645"/>
                <a:gd name="T21" fmla="*/ 331 h 823"/>
                <a:gd name="T22" fmla="*/ 1178 w 1645"/>
                <a:gd name="T23" fmla="*/ 400 h 823"/>
                <a:gd name="T24" fmla="*/ 1249 w 1645"/>
                <a:gd name="T25" fmla="*/ 469 h 823"/>
                <a:gd name="T26" fmla="*/ 1297 w 1645"/>
                <a:gd name="T27" fmla="*/ 533 h 823"/>
                <a:gd name="T28" fmla="*/ 1596 w 1645"/>
                <a:gd name="T29" fmla="*/ 512 h 823"/>
                <a:gd name="T30" fmla="*/ 1494 w 1645"/>
                <a:gd name="T31" fmla="*/ 557 h 823"/>
                <a:gd name="T32" fmla="*/ 1423 w 1645"/>
                <a:gd name="T33" fmla="*/ 593 h 823"/>
                <a:gd name="T34" fmla="*/ 1364 w 1645"/>
                <a:gd name="T35" fmla="*/ 630 h 823"/>
                <a:gd name="T36" fmla="*/ 1307 w 1645"/>
                <a:gd name="T37" fmla="*/ 676 h 823"/>
                <a:gd name="T38" fmla="*/ 1240 w 1645"/>
                <a:gd name="T39" fmla="*/ 736 h 823"/>
                <a:gd name="T40" fmla="*/ 1178 w 1645"/>
                <a:gd name="T41" fmla="*/ 796 h 823"/>
                <a:gd name="T42" fmla="*/ 1124 w 1645"/>
                <a:gd name="T43" fmla="*/ 811 h 823"/>
                <a:gd name="T44" fmla="*/ 1068 w 1645"/>
                <a:gd name="T45" fmla="*/ 783 h 823"/>
                <a:gd name="T46" fmla="*/ 999 w 1645"/>
                <a:gd name="T47" fmla="*/ 755 h 823"/>
                <a:gd name="T48" fmla="*/ 936 w 1645"/>
                <a:gd name="T49" fmla="*/ 735 h 823"/>
                <a:gd name="T50" fmla="*/ 864 w 1645"/>
                <a:gd name="T51" fmla="*/ 715 h 823"/>
                <a:gd name="T52" fmla="*/ 791 w 1645"/>
                <a:gd name="T53" fmla="*/ 696 h 823"/>
                <a:gd name="T54" fmla="*/ 720 w 1645"/>
                <a:gd name="T55" fmla="*/ 681 h 823"/>
                <a:gd name="T56" fmla="*/ 652 w 1645"/>
                <a:gd name="T57" fmla="*/ 666 h 823"/>
                <a:gd name="T58" fmla="*/ 560 w 1645"/>
                <a:gd name="T59" fmla="*/ 652 h 823"/>
                <a:gd name="T60" fmla="*/ 896 w 1645"/>
                <a:gd name="T61" fmla="*/ 542 h 823"/>
                <a:gd name="T62" fmla="*/ 817 w 1645"/>
                <a:gd name="T63" fmla="*/ 439 h 823"/>
                <a:gd name="T64" fmla="*/ 757 w 1645"/>
                <a:gd name="T65" fmla="*/ 379 h 823"/>
                <a:gd name="T66" fmla="*/ 670 w 1645"/>
                <a:gd name="T67" fmla="*/ 298 h 823"/>
                <a:gd name="T68" fmla="*/ 595 w 1645"/>
                <a:gd name="T69" fmla="*/ 235 h 823"/>
                <a:gd name="T70" fmla="*/ 535 w 1645"/>
                <a:gd name="T71" fmla="*/ 188 h 823"/>
                <a:gd name="T72" fmla="*/ 460 w 1645"/>
                <a:gd name="T73" fmla="*/ 141 h 823"/>
                <a:gd name="T74" fmla="*/ 383 w 1645"/>
                <a:gd name="T75" fmla="*/ 102 h 823"/>
                <a:gd name="T76" fmla="*/ 291 w 1645"/>
                <a:gd name="T77" fmla="*/ 69 h 823"/>
                <a:gd name="T78" fmla="*/ 192 w 1645"/>
                <a:gd name="T79" fmla="*/ 45 h 823"/>
                <a:gd name="T80" fmla="*/ 87 w 1645"/>
                <a:gd name="T81" fmla="*/ 24 h 82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645"/>
                <a:gd name="T124" fmla="*/ 0 h 823"/>
                <a:gd name="T125" fmla="*/ 1645 w 1645"/>
                <a:gd name="T126" fmla="*/ 823 h 82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645" h="823">
                  <a:moveTo>
                    <a:pt x="0" y="6"/>
                  </a:moveTo>
                  <a:lnTo>
                    <a:pt x="90" y="0"/>
                  </a:lnTo>
                  <a:lnTo>
                    <a:pt x="135" y="0"/>
                  </a:lnTo>
                  <a:lnTo>
                    <a:pt x="189" y="0"/>
                  </a:lnTo>
                  <a:lnTo>
                    <a:pt x="240" y="3"/>
                  </a:lnTo>
                  <a:lnTo>
                    <a:pt x="291" y="6"/>
                  </a:lnTo>
                  <a:lnTo>
                    <a:pt x="341" y="12"/>
                  </a:lnTo>
                  <a:lnTo>
                    <a:pt x="386" y="21"/>
                  </a:lnTo>
                  <a:lnTo>
                    <a:pt x="436" y="30"/>
                  </a:lnTo>
                  <a:lnTo>
                    <a:pt x="496" y="45"/>
                  </a:lnTo>
                  <a:lnTo>
                    <a:pt x="550" y="63"/>
                  </a:lnTo>
                  <a:lnTo>
                    <a:pt x="601" y="78"/>
                  </a:lnTo>
                  <a:lnTo>
                    <a:pt x="658" y="99"/>
                  </a:lnTo>
                  <a:lnTo>
                    <a:pt x="712" y="123"/>
                  </a:lnTo>
                  <a:lnTo>
                    <a:pt x="766" y="147"/>
                  </a:lnTo>
                  <a:lnTo>
                    <a:pt x="811" y="170"/>
                  </a:lnTo>
                  <a:lnTo>
                    <a:pt x="862" y="194"/>
                  </a:lnTo>
                  <a:lnTo>
                    <a:pt x="905" y="217"/>
                  </a:lnTo>
                  <a:lnTo>
                    <a:pt x="953" y="244"/>
                  </a:lnTo>
                  <a:lnTo>
                    <a:pt x="1001" y="271"/>
                  </a:lnTo>
                  <a:lnTo>
                    <a:pt x="1049" y="304"/>
                  </a:lnTo>
                  <a:lnTo>
                    <a:pt x="1091" y="331"/>
                  </a:lnTo>
                  <a:lnTo>
                    <a:pt x="1136" y="367"/>
                  </a:lnTo>
                  <a:lnTo>
                    <a:pt x="1178" y="400"/>
                  </a:lnTo>
                  <a:lnTo>
                    <a:pt x="1217" y="433"/>
                  </a:lnTo>
                  <a:lnTo>
                    <a:pt x="1249" y="469"/>
                  </a:lnTo>
                  <a:lnTo>
                    <a:pt x="1276" y="500"/>
                  </a:lnTo>
                  <a:lnTo>
                    <a:pt x="1297" y="533"/>
                  </a:lnTo>
                  <a:lnTo>
                    <a:pt x="1645" y="489"/>
                  </a:lnTo>
                  <a:lnTo>
                    <a:pt x="1596" y="512"/>
                  </a:lnTo>
                  <a:lnTo>
                    <a:pt x="1539" y="536"/>
                  </a:lnTo>
                  <a:lnTo>
                    <a:pt x="1494" y="557"/>
                  </a:lnTo>
                  <a:lnTo>
                    <a:pt x="1460" y="573"/>
                  </a:lnTo>
                  <a:lnTo>
                    <a:pt x="1423" y="593"/>
                  </a:lnTo>
                  <a:lnTo>
                    <a:pt x="1393" y="611"/>
                  </a:lnTo>
                  <a:lnTo>
                    <a:pt x="1364" y="630"/>
                  </a:lnTo>
                  <a:lnTo>
                    <a:pt x="1335" y="653"/>
                  </a:lnTo>
                  <a:lnTo>
                    <a:pt x="1307" y="676"/>
                  </a:lnTo>
                  <a:lnTo>
                    <a:pt x="1273" y="705"/>
                  </a:lnTo>
                  <a:lnTo>
                    <a:pt x="1240" y="736"/>
                  </a:lnTo>
                  <a:lnTo>
                    <a:pt x="1211" y="762"/>
                  </a:lnTo>
                  <a:lnTo>
                    <a:pt x="1178" y="796"/>
                  </a:lnTo>
                  <a:lnTo>
                    <a:pt x="1151" y="823"/>
                  </a:lnTo>
                  <a:lnTo>
                    <a:pt x="1124" y="811"/>
                  </a:lnTo>
                  <a:lnTo>
                    <a:pt x="1097" y="796"/>
                  </a:lnTo>
                  <a:lnTo>
                    <a:pt x="1068" y="783"/>
                  </a:lnTo>
                  <a:lnTo>
                    <a:pt x="1034" y="769"/>
                  </a:lnTo>
                  <a:lnTo>
                    <a:pt x="999" y="755"/>
                  </a:lnTo>
                  <a:lnTo>
                    <a:pt x="967" y="744"/>
                  </a:lnTo>
                  <a:lnTo>
                    <a:pt x="936" y="735"/>
                  </a:lnTo>
                  <a:lnTo>
                    <a:pt x="901" y="724"/>
                  </a:lnTo>
                  <a:lnTo>
                    <a:pt x="864" y="715"/>
                  </a:lnTo>
                  <a:lnTo>
                    <a:pt x="826" y="705"/>
                  </a:lnTo>
                  <a:lnTo>
                    <a:pt x="791" y="696"/>
                  </a:lnTo>
                  <a:lnTo>
                    <a:pt x="757" y="687"/>
                  </a:lnTo>
                  <a:lnTo>
                    <a:pt x="720" y="681"/>
                  </a:lnTo>
                  <a:lnTo>
                    <a:pt x="685" y="673"/>
                  </a:lnTo>
                  <a:lnTo>
                    <a:pt x="652" y="666"/>
                  </a:lnTo>
                  <a:lnTo>
                    <a:pt x="613" y="658"/>
                  </a:lnTo>
                  <a:lnTo>
                    <a:pt x="560" y="652"/>
                  </a:lnTo>
                  <a:lnTo>
                    <a:pt x="920" y="590"/>
                  </a:lnTo>
                  <a:lnTo>
                    <a:pt x="896" y="542"/>
                  </a:lnTo>
                  <a:lnTo>
                    <a:pt x="868" y="506"/>
                  </a:lnTo>
                  <a:lnTo>
                    <a:pt x="817" y="439"/>
                  </a:lnTo>
                  <a:lnTo>
                    <a:pt x="787" y="409"/>
                  </a:lnTo>
                  <a:lnTo>
                    <a:pt x="757" y="379"/>
                  </a:lnTo>
                  <a:lnTo>
                    <a:pt x="703" y="328"/>
                  </a:lnTo>
                  <a:lnTo>
                    <a:pt x="670" y="298"/>
                  </a:lnTo>
                  <a:lnTo>
                    <a:pt x="631" y="262"/>
                  </a:lnTo>
                  <a:lnTo>
                    <a:pt x="595" y="235"/>
                  </a:lnTo>
                  <a:lnTo>
                    <a:pt x="565" y="211"/>
                  </a:lnTo>
                  <a:lnTo>
                    <a:pt x="535" y="188"/>
                  </a:lnTo>
                  <a:lnTo>
                    <a:pt x="499" y="164"/>
                  </a:lnTo>
                  <a:lnTo>
                    <a:pt x="460" y="141"/>
                  </a:lnTo>
                  <a:lnTo>
                    <a:pt x="421" y="123"/>
                  </a:lnTo>
                  <a:lnTo>
                    <a:pt x="383" y="102"/>
                  </a:lnTo>
                  <a:lnTo>
                    <a:pt x="335" y="84"/>
                  </a:lnTo>
                  <a:lnTo>
                    <a:pt x="291" y="69"/>
                  </a:lnTo>
                  <a:lnTo>
                    <a:pt x="240" y="57"/>
                  </a:lnTo>
                  <a:lnTo>
                    <a:pt x="192" y="45"/>
                  </a:lnTo>
                  <a:lnTo>
                    <a:pt x="141" y="33"/>
                  </a:lnTo>
                  <a:lnTo>
                    <a:pt x="87" y="24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6661" name="AutoShape 37"/>
          <p:cNvSpPr>
            <a:spLocks noChangeArrowheads="1"/>
          </p:cNvSpPr>
          <p:nvPr/>
        </p:nvSpPr>
        <p:spPr bwMode="auto">
          <a:xfrm>
            <a:off x="274638" y="347663"/>
            <a:ext cx="2881312" cy="777875"/>
          </a:xfrm>
          <a:prstGeom prst="roundRect">
            <a:avLst>
              <a:gd name="adj" fmla="val 16667"/>
            </a:avLst>
          </a:prstGeom>
          <a:solidFill>
            <a:srgbClr val="FFFF99">
              <a:alpha val="50195"/>
            </a:srgbClr>
          </a:solidFill>
          <a:ln w="9525">
            <a:solidFill>
              <a:srgbClr val="996633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rgbClr val="FF0000"/>
              </a:buClr>
              <a:buFont typeface="Wingdings" pitchFamily="2" charset="2"/>
              <a:buChar char="v"/>
            </a:pPr>
            <a:r>
              <a:rPr lang="ru-RU" sz="1600" b="1">
                <a:latin typeface="Times New Roman" pitchFamily="18" charset="0"/>
              </a:rPr>
              <a:t> </a:t>
            </a:r>
            <a:r>
              <a:rPr lang="ru-RU" sz="2000" b="1">
                <a:latin typeface="Times New Roman" pitchFamily="18" charset="0"/>
                <a:cs typeface="Times New Roman" pitchFamily="18" charset="0"/>
              </a:rPr>
              <a:t>Официальные документы</a:t>
            </a:r>
          </a:p>
        </p:txBody>
      </p:sp>
      <p:sp>
        <p:nvSpPr>
          <p:cNvPr id="26662" name="AutoShape 38"/>
          <p:cNvSpPr>
            <a:spLocks noChangeArrowheads="1"/>
          </p:cNvSpPr>
          <p:nvPr/>
        </p:nvSpPr>
        <p:spPr bwMode="auto">
          <a:xfrm>
            <a:off x="4191000" y="152400"/>
            <a:ext cx="4537075" cy="1385888"/>
          </a:xfrm>
          <a:prstGeom prst="roundRect">
            <a:avLst>
              <a:gd name="adj" fmla="val 16667"/>
            </a:avLst>
          </a:prstGeom>
          <a:solidFill>
            <a:srgbClr val="FFFF99">
              <a:alpha val="50195"/>
            </a:srgbClr>
          </a:solidFill>
          <a:ln w="9525">
            <a:solidFill>
              <a:srgbClr val="996633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buClr>
                <a:srgbClr val="FF0000"/>
              </a:buClr>
              <a:buFont typeface="Wingdings" pitchFamily="2" charset="2"/>
              <a:buChar char="v"/>
            </a:pPr>
            <a:r>
              <a:rPr lang="ru-RU" sz="1600" b="1">
                <a:latin typeface="Times New Roman" pitchFamily="18" charset="0"/>
              </a:rPr>
              <a:t> </a:t>
            </a:r>
            <a:r>
              <a:rPr lang="ru-RU" sz="2000" b="1">
                <a:latin typeface="Times New Roman" pitchFamily="18" charset="0"/>
                <a:cs typeface="Times New Roman" pitchFamily="18" charset="0"/>
              </a:rPr>
              <a:t>Данные о повышении квалификации и профессиональной подготовке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r" eaLnBrk="0" hangingPunct="0">
              <a:buClr>
                <a:srgbClr val="FF0000"/>
              </a:buClr>
              <a:buFont typeface="Wingdings" pitchFamily="2" charset="2"/>
              <a:buChar char="v"/>
            </a:pPr>
            <a:endParaRPr lang="ru-RU" sz="1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63" name="AutoShape 39"/>
          <p:cNvSpPr>
            <a:spLocks noChangeArrowheads="1"/>
          </p:cNvSpPr>
          <p:nvPr/>
        </p:nvSpPr>
        <p:spPr bwMode="auto">
          <a:xfrm>
            <a:off x="6324600" y="1905000"/>
            <a:ext cx="2635250" cy="2060575"/>
          </a:xfrm>
          <a:prstGeom prst="roundRect">
            <a:avLst>
              <a:gd name="adj" fmla="val 16667"/>
            </a:avLst>
          </a:prstGeom>
          <a:solidFill>
            <a:srgbClr val="FFFF99">
              <a:alpha val="50195"/>
            </a:srgbClr>
          </a:solidFill>
          <a:ln w="9525">
            <a:solidFill>
              <a:srgbClr val="996633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buClr>
                <a:srgbClr val="FF0000"/>
              </a:buClr>
              <a:buFont typeface="Wingdings" pitchFamily="2" charset="2"/>
              <a:buChar char="v"/>
            </a:pPr>
            <a:r>
              <a:rPr lang="ru-RU" sz="1600" b="1">
                <a:latin typeface="Times New Roman" pitchFamily="18" charset="0"/>
              </a:rPr>
              <a:t> </a:t>
            </a:r>
            <a:r>
              <a:rPr lang="ru-RU" sz="2000" b="1">
                <a:latin typeface="Times New Roman" pitchFamily="18" charset="0"/>
                <a:cs typeface="Times New Roman" pitchFamily="18" charset="0"/>
              </a:rPr>
              <a:t>Обобщение и распространение собственного педагогического опыта</a:t>
            </a:r>
          </a:p>
          <a:p>
            <a:pPr algn="r" eaLnBrk="0" hangingPunct="0">
              <a:buClr>
                <a:srgbClr val="FF0000"/>
              </a:buClr>
              <a:buFont typeface="Wingdings" pitchFamily="2" charset="2"/>
              <a:buNone/>
            </a:pPr>
            <a:endParaRPr lang="ru-RU" sz="1600" b="1">
              <a:latin typeface="Times New Roman" pitchFamily="18" charset="0"/>
            </a:endParaRPr>
          </a:p>
        </p:txBody>
      </p:sp>
      <p:sp>
        <p:nvSpPr>
          <p:cNvPr id="26664" name="AutoShape 40"/>
          <p:cNvSpPr>
            <a:spLocks noChangeArrowheads="1"/>
          </p:cNvSpPr>
          <p:nvPr/>
        </p:nvSpPr>
        <p:spPr bwMode="auto">
          <a:xfrm>
            <a:off x="5334000" y="4876800"/>
            <a:ext cx="3054350" cy="1790700"/>
          </a:xfrm>
          <a:prstGeom prst="roundRect">
            <a:avLst>
              <a:gd name="adj" fmla="val 16667"/>
            </a:avLst>
          </a:prstGeom>
          <a:solidFill>
            <a:srgbClr val="FFFF99">
              <a:alpha val="50195"/>
            </a:srgbClr>
          </a:solidFill>
          <a:ln w="9525">
            <a:solidFill>
              <a:srgbClr val="996633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buClr>
                <a:srgbClr val="FF0000"/>
              </a:buClr>
              <a:buFont typeface="Wingdings" pitchFamily="2" charset="2"/>
              <a:buChar char="v"/>
            </a:pPr>
            <a:r>
              <a:rPr lang="ru-RU" sz="1600" b="1">
                <a:latin typeface="Times New Roman" pitchFamily="18" charset="0"/>
              </a:rPr>
              <a:t> </a:t>
            </a:r>
            <a:r>
              <a:rPr lang="ru-RU" sz="2000" b="1">
                <a:latin typeface="Times New Roman" pitchFamily="18" charset="0"/>
                <a:cs typeface="Times New Roman" pitchFamily="18" charset="0"/>
              </a:rPr>
              <a:t>Участие в муниципальных, региональных и всероссийских конкурсах, проектах</a:t>
            </a:r>
            <a:endParaRPr lang="ru-RU" sz="1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66" name="AutoShape 42"/>
          <p:cNvSpPr>
            <a:spLocks noChangeArrowheads="1"/>
          </p:cNvSpPr>
          <p:nvPr/>
        </p:nvSpPr>
        <p:spPr bwMode="auto">
          <a:xfrm>
            <a:off x="152400" y="4800600"/>
            <a:ext cx="2595563" cy="1790700"/>
          </a:xfrm>
          <a:prstGeom prst="roundRect">
            <a:avLst>
              <a:gd name="adj" fmla="val 16667"/>
            </a:avLst>
          </a:prstGeom>
          <a:solidFill>
            <a:srgbClr val="FFFF99">
              <a:alpha val="50195"/>
            </a:srgbClr>
          </a:solidFill>
          <a:ln w="9525">
            <a:solidFill>
              <a:srgbClr val="996633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buClr>
                <a:srgbClr val="FF0000"/>
              </a:buClr>
              <a:buFont typeface="Wingdings" pitchFamily="2" charset="2"/>
              <a:buChar char="v"/>
            </a:pPr>
            <a:r>
              <a:rPr lang="ru-RU" sz="1600" b="1">
                <a:latin typeface="Times New Roman" pitchFamily="18" charset="0"/>
              </a:rPr>
              <a:t> </a:t>
            </a:r>
            <a:r>
              <a:rPr lang="ru-RU" sz="2000" b="1">
                <a:latin typeface="Times New Roman" pitchFamily="18" charset="0"/>
                <a:cs typeface="Times New Roman" pitchFamily="18" charset="0"/>
              </a:rPr>
              <a:t>Реализация современных образовательных программ и технологий</a:t>
            </a:r>
            <a:endParaRPr lang="ru-RU" sz="1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67" name="AutoShape 43"/>
          <p:cNvSpPr>
            <a:spLocks noChangeArrowheads="1"/>
          </p:cNvSpPr>
          <p:nvPr/>
        </p:nvSpPr>
        <p:spPr bwMode="auto">
          <a:xfrm>
            <a:off x="152400" y="2362200"/>
            <a:ext cx="2422525" cy="1724025"/>
          </a:xfrm>
          <a:prstGeom prst="roundRect">
            <a:avLst>
              <a:gd name="adj" fmla="val 16667"/>
            </a:avLst>
          </a:prstGeom>
          <a:solidFill>
            <a:srgbClr val="FFFF99">
              <a:alpha val="50195"/>
            </a:srgbClr>
          </a:solidFill>
          <a:ln w="9525">
            <a:solidFill>
              <a:srgbClr val="996633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buClr>
                <a:srgbClr val="FF0000"/>
              </a:buClr>
              <a:buFont typeface="Wingdings" pitchFamily="2" charset="2"/>
              <a:buChar char="v"/>
            </a:pPr>
            <a:r>
              <a:rPr lang="ru-RU" sz="1600" b="1">
                <a:latin typeface="Times New Roman" pitchFamily="18" charset="0"/>
              </a:rPr>
              <a:t> </a:t>
            </a:r>
            <a:r>
              <a:rPr lang="ru-RU" sz="2000" b="1">
                <a:latin typeface="Times New Roman" pitchFamily="18" charset="0"/>
              </a:rPr>
              <a:t>Характеристика результатов деятельности </a:t>
            </a:r>
          </a:p>
          <a:p>
            <a:pPr algn="l" eaLnBrk="0" hangingPunct="0">
              <a:buClr>
                <a:srgbClr val="FF0000"/>
              </a:buClr>
              <a:buFont typeface="Wingdings" pitchFamily="2" charset="2"/>
              <a:buChar char="v"/>
            </a:pPr>
            <a:endParaRPr lang="ru-RU" sz="2000" b="1">
              <a:latin typeface="Times New Roman" pitchFamily="18" charset="0"/>
            </a:endParaRPr>
          </a:p>
        </p:txBody>
      </p:sp>
      <p:sp>
        <p:nvSpPr>
          <p:cNvPr id="26668" name="Oval 44"/>
          <p:cNvSpPr>
            <a:spLocks noChangeArrowheads="1"/>
          </p:cNvSpPr>
          <p:nvPr/>
        </p:nvSpPr>
        <p:spPr bwMode="auto">
          <a:xfrm>
            <a:off x="2895600" y="2928938"/>
            <a:ext cx="3200400" cy="1296987"/>
          </a:xfrm>
          <a:prstGeom prst="ellipse">
            <a:avLst/>
          </a:prstGeom>
          <a:gradFill rotWithShape="0">
            <a:gsLst>
              <a:gs pos="0">
                <a:srgbClr val="66FF66"/>
              </a:gs>
              <a:gs pos="50000">
                <a:schemeClr val="bg1"/>
              </a:gs>
              <a:gs pos="100000">
                <a:srgbClr val="66FF66"/>
              </a:gs>
            </a:gsLst>
            <a:lin ang="5400000" scaled="1"/>
          </a:gradFill>
          <a:ln w="127000">
            <a:pattFill prst="sphere">
              <a:fgClr>
                <a:schemeClr val="tx1"/>
              </a:fgClr>
              <a:bgClr>
                <a:srgbClr val="FFFF00"/>
              </a:bgClr>
            </a:patt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СТРУКТУРА</a:t>
            </a:r>
          </a:p>
          <a:p>
            <a:pPr>
              <a:spcBef>
                <a:spcPct val="50000"/>
              </a:spcBef>
              <a:defRPr/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ПОРТФОЛИО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6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6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6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6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26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26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61" grpId="0" animBg="1" autoUpdateAnimBg="0"/>
      <p:bldP spid="26662" grpId="0" animBg="1" autoUpdateAnimBg="0"/>
      <p:bldP spid="26663" grpId="0" animBg="1" autoUpdateAnimBg="0"/>
      <p:bldP spid="26664" grpId="0" animBg="1" autoUpdateAnimBg="0"/>
      <p:bldP spid="26666" grpId="0" animBg="1" autoUpdateAnimBg="0"/>
      <p:bldP spid="26667" grpId="0" animBg="1" autoUpdateAnimBg="0"/>
      <p:bldP spid="26668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/>
              <a:t>1. Какова цель аттестации – заявляемая категория? (От этого зависит уровень и объём представляемого материала). </a:t>
            </a:r>
            <a:br>
              <a:rPr lang="ru-RU" dirty="0"/>
            </a:br>
            <a:r>
              <a:rPr lang="ru-RU" dirty="0"/>
              <a:t>2. Каковы основные достижения вашей деятельности, которые вы можете подтвердить документально? </a:t>
            </a:r>
            <a:br>
              <a:rPr lang="ru-RU" dirty="0"/>
            </a:br>
            <a:r>
              <a:rPr lang="ru-RU" dirty="0"/>
              <a:t>3. Какие доказательства эффективности деятельности будут наиболее убедительными для экспертов? </a:t>
            </a:r>
            <a:br>
              <a:rPr lang="ru-RU" dirty="0"/>
            </a:br>
            <a:r>
              <a:rPr lang="ru-RU" dirty="0"/>
              <a:t>4. Какие доказательства вашего профессионализма эксперты могут найти в вашем портфолио? </a:t>
            </a:r>
            <a:br>
              <a:rPr lang="ru-RU" dirty="0"/>
            </a:br>
            <a:r>
              <a:rPr lang="ru-RU" dirty="0"/>
              <a:t>5. Достаточен ли представленный материал? (Не мало ли информации, и не перегружен ли он ею?).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Перечень вопросов</a:t>
            </a:r>
            <a:r>
              <a:rPr lang="ru-RU" sz="2800" dirty="0"/>
              <a:t>, на которые следует обратить внимание при составлении портфолио</a:t>
            </a:r>
          </a:p>
        </p:txBody>
      </p:sp>
    </p:spTree>
    <p:extLst>
      <p:ext uri="{BB962C8B-B14F-4D97-AF65-F5344CB8AC3E}">
        <p14:creationId xmlns:p14="http://schemas.microsoft.com/office/powerpoint/2010/main" xmlns="" val="37725041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6009" t="23839" r="28110" b="13756"/>
          <a:stretch>
            <a:fillRect/>
          </a:stretch>
        </p:blipFill>
        <p:spPr bwMode="auto">
          <a:xfrm>
            <a:off x="0" y="-41821"/>
            <a:ext cx="9144000" cy="6992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55576" y="1772816"/>
            <a:ext cx="8004048" cy="475252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1.1.</a:t>
            </a:r>
            <a:r>
              <a:rPr lang="ru-RU" b="1" i="1" dirty="0" smtClean="0"/>
              <a:t> Позитивная динамика учебных достижений обучающихся</a:t>
            </a:r>
          </a:p>
          <a:p>
            <a:pPr>
              <a:buNone/>
            </a:pPr>
            <a:r>
              <a:rPr lang="ru-RU" sz="2000" dirty="0" smtClean="0"/>
              <a:t>Данные можно представить в виде </a:t>
            </a:r>
            <a:r>
              <a:rPr lang="ru-RU" sz="2400" dirty="0" smtClean="0">
                <a:solidFill>
                  <a:srgbClr val="FF0000"/>
                </a:solidFill>
              </a:rPr>
              <a:t>таблиц и диаграмм</a:t>
            </a:r>
            <a:r>
              <a:rPr lang="ru-RU" sz="2000" dirty="0" smtClean="0"/>
              <a:t>, в которых четко должна прослеживаться </a:t>
            </a:r>
            <a:r>
              <a:rPr lang="ru-RU" sz="2400" dirty="0" smtClean="0">
                <a:solidFill>
                  <a:srgbClr val="FF0000"/>
                </a:solidFill>
              </a:rPr>
              <a:t>положительная динамика </a:t>
            </a:r>
            <a:r>
              <a:rPr lang="ru-RU" sz="2000" dirty="0" smtClean="0"/>
              <a:t>по всем направлениям (семестр, год, рост промежуточных оценок).  </a:t>
            </a:r>
          </a:p>
          <a:p>
            <a:pPr>
              <a:buNone/>
            </a:pPr>
            <a:endParaRPr lang="ru-RU" sz="2000" dirty="0" smtClean="0"/>
          </a:p>
          <a:p>
            <a:pPr>
              <a:buNone/>
            </a:pPr>
            <a:endParaRPr lang="ru-RU" sz="2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8001000" cy="1431032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ru-RU" sz="2000" b="1" dirty="0" smtClean="0"/>
              <a:t>Критерий </a:t>
            </a:r>
            <a:r>
              <a:rPr lang="en-US" sz="2000" b="1" dirty="0" smtClean="0"/>
              <a:t>I</a:t>
            </a:r>
            <a:r>
              <a:rPr lang="ru-RU" sz="2000" b="1" dirty="0" smtClean="0"/>
              <a:t>. «</a:t>
            </a:r>
            <a:r>
              <a:rPr lang="ru-RU" sz="2000" b="1" dirty="0" smtClean="0">
                <a:solidFill>
                  <a:schemeClr val="tx1"/>
                </a:solidFill>
              </a:rPr>
              <a:t>Результаты освоения обучающимися образовательных программ по итогам мониторингов, проводимых организацией. Результаты деятельности педагогического работника в области внеурочной деятельности обучающихся</a:t>
            </a:r>
            <a:r>
              <a:rPr lang="ru-RU" sz="2000" b="1" dirty="0" smtClean="0"/>
              <a:t>»</a:t>
            </a:r>
            <a:endParaRPr lang="ru-RU" sz="2000" dirty="0" smtClean="0"/>
          </a:p>
        </p:txBody>
      </p:sp>
      <p:grpSp>
        <p:nvGrpSpPr>
          <p:cNvPr id="4" name="Группа 3"/>
          <p:cNvGrpSpPr/>
          <p:nvPr/>
        </p:nvGrpSpPr>
        <p:grpSpPr>
          <a:xfrm>
            <a:off x="683568" y="4437112"/>
            <a:ext cx="8136904" cy="1080120"/>
            <a:chOff x="1481912" y="927232"/>
            <a:chExt cx="9163067" cy="1552258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47421"/>
            <a:stretch>
              <a:fillRect/>
            </a:stretch>
          </p:blipFill>
          <p:spPr>
            <a:xfrm>
              <a:off x="1481912" y="927232"/>
              <a:ext cx="9163067" cy="1477545"/>
            </a:xfrm>
            <a:prstGeom prst="rect">
              <a:avLst/>
            </a:prstGeom>
            <a:ln w="28575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  <p:cxnSp>
          <p:nvCxnSpPr>
            <p:cNvPr id="6" name="Прямая со стрелкой 5"/>
            <p:cNvCxnSpPr/>
            <p:nvPr/>
          </p:nvCxnSpPr>
          <p:spPr>
            <a:xfrm>
              <a:off x="3659957" y="2109972"/>
              <a:ext cx="71398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" name="Прямая со стрелкой 6"/>
            <p:cNvCxnSpPr/>
            <p:nvPr/>
          </p:nvCxnSpPr>
          <p:spPr>
            <a:xfrm>
              <a:off x="4992456" y="2109972"/>
              <a:ext cx="71398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8" name="Прямая со стрелкой 7"/>
            <p:cNvCxnSpPr/>
            <p:nvPr/>
          </p:nvCxnSpPr>
          <p:spPr>
            <a:xfrm>
              <a:off x="6432949" y="2109972"/>
              <a:ext cx="809452" cy="175364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9" name="Прямая со стрелкой 8"/>
            <p:cNvCxnSpPr/>
            <p:nvPr/>
          </p:nvCxnSpPr>
          <p:spPr>
            <a:xfrm flipV="1">
              <a:off x="7975268" y="2152265"/>
              <a:ext cx="834880" cy="137786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0" name="Прямая со стрелкой 9"/>
            <p:cNvCxnSpPr/>
            <p:nvPr/>
          </p:nvCxnSpPr>
          <p:spPr>
            <a:xfrm>
              <a:off x="9488924" y="2185128"/>
              <a:ext cx="834880" cy="294362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572805316"/>
              </p:ext>
            </p:extLst>
          </p:nvPr>
        </p:nvGraphicFramePr>
        <p:xfrm>
          <a:off x="899592" y="332656"/>
          <a:ext cx="7416820" cy="3075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682"/>
                <a:gridCol w="741682"/>
                <a:gridCol w="741682"/>
                <a:gridCol w="741682"/>
                <a:gridCol w="741682"/>
                <a:gridCol w="741682"/>
                <a:gridCol w="741682"/>
                <a:gridCol w="741682"/>
                <a:gridCol w="741682"/>
                <a:gridCol w="741682"/>
              </a:tblGrid>
              <a:tr h="338749">
                <a:tc>
                  <a:txBody>
                    <a:bodyPr/>
                    <a:lstStyle/>
                    <a:p>
                      <a:pPr algn="just" fontAlgn="t"/>
                      <a:endParaRPr lang="ru-RU" sz="2000" b="0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 gridSpan="9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Мониторинговые исследования обучения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874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20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Курс,</a:t>
                      </a:r>
                    </a:p>
                  </a:txBody>
                  <a:tcPr marL="0" marR="0" marT="0" marB="0"/>
                </a:tc>
                <a:tc gridSpan="9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Учебная</a:t>
                      </a:r>
                      <a:r>
                        <a:rPr lang="ru-RU" sz="2000" b="1" i="1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дисциплина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874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20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группа</a:t>
                      </a:r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Входной контроль</a:t>
                      </a: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Оценка за 1 семестр</a:t>
                      </a: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Динамика </a:t>
                      </a: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8749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ср.б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ср.б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ср.б</a:t>
                      </a:r>
                    </a:p>
                  </a:txBody>
                  <a:tcPr marL="0" marR="0" marT="0" marB="0" anchor="b"/>
                </a:tc>
              </a:tr>
              <a:tr h="365064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Т-16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53,3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13,3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2,7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96,43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3,68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43,13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36,7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0,98</a:t>
                      </a:r>
                    </a:p>
                  </a:txBody>
                  <a:tcPr marL="0" marR="0" marT="0" marB="0" anchor="b"/>
                </a:tc>
              </a:tr>
              <a:tr h="338749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Т-15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17,9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2,71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96,67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3,57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46,67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32,1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0,86</a:t>
                      </a:r>
                    </a:p>
                  </a:txBody>
                  <a:tcPr marL="0" marR="0" marT="0" marB="0" anchor="b"/>
                </a:tc>
              </a:tr>
              <a:tr h="338749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О-17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58,3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8,3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2,67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3,71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41,7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41,7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1,04</a:t>
                      </a:r>
                    </a:p>
                  </a:txBody>
                  <a:tcPr marL="0" marR="0" marT="0" marB="0" anchor="b"/>
                </a:tc>
              </a:tr>
              <a:tr h="338749"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2,68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3,56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40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48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0,88</a:t>
                      </a:r>
                    </a:p>
                  </a:txBody>
                  <a:tcPr marL="0" marR="0" marT="0" marB="0" anchor="b"/>
                </a:tc>
              </a:tr>
              <a:tr h="33874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20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итого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55,40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11,88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2,69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98,275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51,50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3,63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70C0"/>
                          </a:solidFill>
                          <a:latin typeface="Times New Roman"/>
                        </a:rPr>
                        <a:t>43,83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70C0"/>
                          </a:solidFill>
                          <a:latin typeface="Times New Roman"/>
                        </a:rPr>
                        <a:t>36,83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70C0"/>
                          </a:solidFill>
                          <a:latin typeface="Times New Roman"/>
                        </a:rPr>
                        <a:t>0,96</a:t>
                      </a: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/>
        </p:nvGraphicFramePr>
        <p:xfrm>
          <a:off x="2555776" y="3501008"/>
          <a:ext cx="4752528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611560" y="2780928"/>
          <a:ext cx="8220199" cy="325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5704"/>
                <a:gridCol w="1080120"/>
                <a:gridCol w="1512168"/>
                <a:gridCol w="2881372"/>
                <a:gridCol w="1600835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Учебный 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Учебная группа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Количество обучающихся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Наименование мониторинга, проводимого образовательной организацией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Batang"/>
                          <a:cs typeface="Times New Roman"/>
                        </a:rPr>
                        <a:t>К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ачество знаний обучающихся </a:t>
                      </a:r>
                      <a:b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</a:b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 итогам мониторинга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62000" y="381000"/>
            <a:ext cx="8001000" cy="189587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Качество знаний обучающихся по итогам мониторингов, проводимых организацией (по данным внешних аттестаций различного типа)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762000" y="2349500"/>
          <a:ext cx="8004175" cy="3145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3656"/>
                <a:gridCol w="2232248"/>
                <a:gridCol w="1008112"/>
                <a:gridCol w="2449324"/>
                <a:gridCol w="1600835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№ </a:t>
                      </a:r>
                      <a:r>
                        <a:rPr lang="ru-RU" sz="1800" b="1" dirty="0" err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800" b="1" dirty="0" err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ФИО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Группа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2016-2017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 полугодие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2016-2017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 полугодие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 smtClean="0">
                          <a:latin typeface="Times New Roman"/>
                          <a:ea typeface="Calibri"/>
                          <a:cs typeface="Times New Roman"/>
                        </a:rPr>
                        <a:t>Верман</a:t>
                      </a:r>
                      <a:r>
                        <a:rPr lang="ru-RU" sz="2000" dirty="0" smtClean="0">
                          <a:latin typeface="Times New Roman"/>
                          <a:ea typeface="Calibri"/>
                          <a:cs typeface="Times New Roman"/>
                        </a:rPr>
                        <a:t> Сергей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Т-16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3 (удовлетворительно)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4 (хорошо)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 smtClean="0">
                          <a:latin typeface="Times New Roman"/>
                          <a:ea typeface="Calibri"/>
                          <a:cs typeface="Times New Roman"/>
                        </a:rPr>
                        <a:t>Венедиктова</a:t>
                      </a:r>
                      <a:r>
                        <a:rPr lang="ru-RU" sz="20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Анжела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Т-16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3 (удовлетворительно)</a:t>
                      </a:r>
                      <a:endParaRPr lang="ru-RU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4 (хорошо)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62000" y="381000"/>
            <a:ext cx="8001000" cy="1823864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Динамика индивидуальной успеваемости обучающихся за 2016-2018 учебный год по МДК 03.02 «Технология процесса приготовления….»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b="1" dirty="0" smtClean="0"/>
              <a:t>Краткое описание/информация о ходе реализации (отчет, публикация в прессе и пр.)</a:t>
            </a:r>
          </a:p>
          <a:p>
            <a:r>
              <a:rPr lang="ru-RU" b="1" dirty="0" smtClean="0"/>
              <a:t>Справка о проведении предметной недели/месячника/олимпиады/конкурса/викторины(фотографии, ссылки на сайт ОУ, утвержденный план недели/конкурса/викторины)</a:t>
            </a:r>
          </a:p>
          <a:p>
            <a:r>
              <a:rPr lang="ru-RU" b="1" dirty="0" smtClean="0"/>
              <a:t>Копии дипломов, сертификатов, приказов</a:t>
            </a:r>
          </a:p>
          <a:p>
            <a:r>
              <a:rPr lang="ru-RU" b="1" dirty="0" smtClean="0"/>
              <a:t>В аналитической справке необходимо указать все проекты , в который вы принимали участие вместе со студентами(в качестве подтверждения помимо документов с печатями используются фотографии мероприятий, </a:t>
            </a:r>
            <a:r>
              <a:rPr lang="ru-RU" b="1" dirty="0" err="1" smtClean="0"/>
              <a:t>скриншоты</a:t>
            </a:r>
            <a:r>
              <a:rPr lang="ru-RU" b="1" dirty="0" smtClean="0"/>
              <a:t> сайта ОУ, на котором есть информация о реализованных проектах)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/>
              <a:t>К1.П2. Организация педагогом социально-значимой деятельности </a:t>
            </a:r>
            <a:endParaRPr lang="ru-RU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762000" y="1600200"/>
          <a:ext cx="7986464" cy="146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6616"/>
                <a:gridCol w="1996616"/>
                <a:gridCol w="1616968"/>
                <a:gridCol w="2376264"/>
              </a:tblGrid>
              <a:tr h="785833"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Форма мероприятия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Уровень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Тема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Подтверждающие документы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82927"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539552" y="3284984"/>
            <a:ext cx="82809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Представленные результаты участия обучающихся в данных мероприятиях  должны быть связаны с профилем  преподаваемой дисциплины (дисциплин). Например:  Не должен  преподаватель/мастер приводить в качестве достижений обучающихся их участие в соревнованиях по дзюдо.</a:t>
            </a:r>
            <a:endParaRPr lang="ru-RU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827584" y="2060848"/>
          <a:ext cx="8004176" cy="39608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7912"/>
                <a:gridCol w="1656184"/>
                <a:gridCol w="1656184"/>
                <a:gridCol w="1673896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spc="5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Социально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значимое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мероприятие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Социально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значимое дело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Социально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значимый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проект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Возраст студентов  (</a:t>
                      </a:r>
                      <a:r>
                        <a:rPr lang="ru-RU" sz="2000" b="1" i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работе с которыми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целесообразно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использовать данную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форму организации)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 курс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 курс – </a:t>
                      </a:r>
                      <a:endParaRPr lang="ru-RU" sz="18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 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семестр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 курс – </a:t>
                      </a:r>
                      <a:endParaRPr lang="ru-RU" sz="18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 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семестр, </a:t>
                      </a:r>
                      <a:endParaRPr lang="ru-RU" sz="18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 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курс, 4 курс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Роль педагога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Инициатор и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организатор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Соорганизатор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Консультант и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координатор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Роль студента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Исполнитель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Соорганизатор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Инициатор и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организатор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Социально-значимая деятельность  только по преподаваемой дисциплине</a:t>
            </a:r>
            <a:endParaRPr lang="ru-RU" sz="28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7859" t="20639" r="52460" b="7356"/>
          <a:stretch>
            <a:fillRect/>
          </a:stretch>
        </p:blipFill>
        <p:spPr bwMode="auto">
          <a:xfrm>
            <a:off x="0" y="0"/>
            <a:ext cx="4608512" cy="4701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56088" t="26375" r="2958" b="9641"/>
          <a:stretch>
            <a:fillRect/>
          </a:stretch>
        </p:blipFill>
        <p:spPr bwMode="auto">
          <a:xfrm>
            <a:off x="3815408" y="1916832"/>
            <a:ext cx="5328592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>
          <a:xfrm>
            <a:off x="755576" y="1600200"/>
            <a:ext cx="8010472" cy="892696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2400" dirty="0" smtClean="0"/>
              <a:t>Необходимо представить: программу  работы кружка, план – программа факультатива, список участников, провести диагностику: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332656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К1.П3.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/>
              <a:t>Охват обучающихся внеурочной деятельностью по учебному предмету (профессиональному модулю)</a:t>
            </a: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23528" y="2564904"/>
          <a:ext cx="8640960" cy="345638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031281"/>
                <a:gridCol w="532251"/>
                <a:gridCol w="793093"/>
                <a:gridCol w="428477"/>
                <a:gridCol w="728334"/>
                <a:gridCol w="823292"/>
                <a:gridCol w="921510"/>
                <a:gridCol w="921510"/>
                <a:gridCol w="823292"/>
                <a:gridCol w="823292"/>
                <a:gridCol w="814628"/>
              </a:tblGrid>
              <a:tr h="16290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Участники кружка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828" marR="57828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Успеваемость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828" marR="5782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Качество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828" marR="5782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Участие в олимпиадах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828" marR="5782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Участие в НПК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828" marR="5782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Учебно-исследовательские работы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828" marR="5782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27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У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828" marR="5782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Д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828" marR="5782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К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828" marR="5782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Д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828" marR="5782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уровень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828" marR="5782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результат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828" marR="5782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уровень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828" marR="5782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/>
                        <a:t>результат</a:t>
                      </a:r>
                      <a:endParaRPr lang="ru-RU" sz="11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828" marR="5782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уровень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828" marR="5782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/>
                        <a:t>результат</a:t>
                      </a:r>
                      <a:endParaRPr lang="ru-RU" sz="105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828" marR="57828" marT="0" marB="0" anchor="ctr"/>
                </a:tc>
              </a:tr>
              <a:tr h="1194629">
                <a:tc>
                  <a:txBody>
                    <a:bodyPr/>
                    <a:lstStyle/>
                    <a:p>
                      <a:r>
                        <a:rPr lang="ru-RU" sz="1600"/>
                        <a:t>Ковалевский Никита</a:t>
                      </a:r>
                      <a:endParaRPr lang="ru-RU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828" marR="5782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828" marR="57828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828" marR="5782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80%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828" marR="5782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+10%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828" marR="5782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ОУ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828" marR="5782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2 место, диплом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828" marR="5782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itchFamily="18" charset="0"/>
                          <a:cs typeface="Times New Roman" pitchFamily="18" charset="0"/>
                        </a:rPr>
                        <a:t>региональный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828" marR="5782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лауреат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828" marR="57828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828" marR="57828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828" marR="57828" marT="0" marB="0" anchor="ctr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24" name="Rectangle 100"/>
          <p:cNvSpPr>
            <a:spLocks noGrp="1" noChangeArrowheads="1"/>
          </p:cNvSpPr>
          <p:nvPr>
            <p:ph type="title"/>
          </p:nvPr>
        </p:nvSpPr>
        <p:spPr>
          <a:xfrm>
            <a:off x="611559" y="260350"/>
            <a:ext cx="8137153" cy="165648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400" b="1" dirty="0" smtClean="0"/>
              <a:t>Результаты внеурочной деятельности обучающихся по учебным предметам  (награды, дипломы, свидетельства студентов)</a:t>
            </a: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3512831607"/>
              </p:ext>
            </p:extLst>
          </p:nvPr>
        </p:nvGraphicFramePr>
        <p:xfrm>
          <a:off x="0" y="1988839"/>
          <a:ext cx="9144000" cy="30243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6285"/>
                <a:gridCol w="1306285"/>
                <a:gridCol w="1880605"/>
                <a:gridCol w="1340069"/>
                <a:gridCol w="1182413"/>
                <a:gridCol w="1052579"/>
                <a:gridCol w="1075764"/>
              </a:tblGrid>
              <a:tr h="57196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Наименование мероприятия</a:t>
                      </a: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2014/2015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2015/2016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2016/2017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719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уровень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результат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уровень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результат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уровень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результат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128250"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Конкурс презентаций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региональный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место в номинации  </a:t>
                      </a: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«Моя профессия»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52167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Олимпиада по </a:t>
                      </a: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УД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федеральный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 место, диплом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t="3801" b="5901"/>
          <a:stretch>
            <a:fillRect/>
          </a:stretch>
        </p:blipFill>
        <p:spPr bwMode="auto">
          <a:xfrm>
            <a:off x="-153969" y="0"/>
            <a:ext cx="92979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677478985"/>
              </p:ext>
            </p:extLst>
          </p:nvPr>
        </p:nvGraphicFramePr>
        <p:xfrm>
          <a:off x="395536" y="1556790"/>
          <a:ext cx="8568950" cy="51125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4011"/>
                <a:gridCol w="2663569"/>
                <a:gridCol w="1713790"/>
                <a:gridCol w="1713790"/>
                <a:gridCol w="1713790"/>
              </a:tblGrid>
              <a:tr h="670050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Наименование мероприятия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% охвата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700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2016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2017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2018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81161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Элективные курсы, факультативы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 anchor="ctr"/>
                </a:tc>
              </a:tr>
              <a:tr h="670050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Конференции ОУ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42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53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76</a:t>
                      </a:r>
                    </a:p>
                  </a:txBody>
                  <a:tcPr marL="68580" marR="68580" marT="0" marB="0" anchor="ctr"/>
                </a:tc>
              </a:tr>
              <a:tr h="881161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1.3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Конференции (региональные)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68580" marR="68580" marT="0" marB="0" anchor="ctr"/>
                </a:tc>
              </a:tr>
              <a:tr h="670050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Конкурсы по УД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68</a:t>
                      </a:r>
                    </a:p>
                  </a:txBody>
                  <a:tcPr marL="68580" marR="68580" marT="0" marB="0" anchor="ctr"/>
                </a:tc>
              </a:tr>
              <a:tr h="670050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Предметная неделя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Вовлеченность студентов во внеурочную деятельность по УД(ПМ) за последние 3 года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0" y="548679"/>
          <a:ext cx="9144000" cy="5688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828800"/>
                <a:gridCol w="1828800"/>
                <a:gridCol w="1828800"/>
                <a:gridCol w="1828800"/>
              </a:tblGrid>
              <a:tr h="26148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года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кол-во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обучающихся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кол-во обучающихся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посещающие кружок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%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динамика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684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2015-2016</a:t>
                      </a:r>
                      <a:endParaRPr lang="ru-RU" sz="11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45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684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2016-2017</a:t>
                      </a:r>
                      <a:endParaRPr lang="ru-RU" sz="11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48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31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+ положительная</a:t>
                      </a:r>
                      <a:endParaRPr lang="ru-RU" sz="11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684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2017-2018</a:t>
                      </a:r>
                      <a:endParaRPr lang="ru-RU" sz="11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47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32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+ положительная</a:t>
                      </a:r>
                      <a:endParaRPr lang="ru-RU" sz="11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6845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Содержание курса углубляет знания по учебной дисциплине – 85%</a:t>
            </a:r>
          </a:p>
          <a:p>
            <a:pPr marL="514350" indent="-514350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Курс расширяет и дополняет основное содержание курса учебной дисциплины – 90%</a:t>
            </a:r>
          </a:p>
          <a:p>
            <a:pPr marL="514350" indent="-514350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Степень удовлетворенности внеурочными занятиями студентов – 99%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Результаты мониторинга удовлетворенности студентов внеурочными занятиями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460432" cy="1224136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К2.П.1. Организация работы с обучающимися, имеющимися способности к научной (интеллектуальной), творческой деятельности </a:t>
            </a:r>
            <a:endParaRPr lang="ru-RU" sz="24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67544" y="1628800"/>
            <a:ext cx="8424936" cy="4495800"/>
          </a:xfrm>
        </p:spPr>
        <p:txBody>
          <a:bodyPr/>
          <a:lstStyle/>
          <a:p>
            <a:r>
              <a:rPr lang="ru-RU" dirty="0" smtClean="0"/>
              <a:t>СПРАВКА о работе с одаренными детьми</a:t>
            </a:r>
          </a:p>
          <a:p>
            <a:r>
              <a:rPr lang="ru-RU" dirty="0" smtClean="0"/>
              <a:t>Программа/план работы</a:t>
            </a:r>
          </a:p>
          <a:p>
            <a:r>
              <a:rPr lang="ru-RU" dirty="0" smtClean="0"/>
              <a:t>Отчет о работе</a:t>
            </a:r>
          </a:p>
          <a:p>
            <a:pPr>
              <a:buNone/>
            </a:pPr>
            <a:r>
              <a:rPr lang="ru-RU" dirty="0" smtClean="0"/>
              <a:t>Если в ОУ разработано положение о работе с одаренными/ программа по выявлению и работе с одаренными, то необходимо приложить заверенную копию.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Аналитическая справка</a:t>
            </a:r>
          </a:p>
          <a:p>
            <a:r>
              <a:rPr lang="ru-RU" dirty="0" smtClean="0"/>
              <a:t>Списки участников</a:t>
            </a:r>
          </a:p>
          <a:p>
            <a:r>
              <a:rPr lang="ru-RU" dirty="0" smtClean="0"/>
              <a:t>Копии документов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smtClean="0"/>
              <a:t>К2.П.1. Достижения  обучающихся в олимпиадах, конкурсах исследовательских работ, научно-практических конференциях</a:t>
            </a:r>
            <a:endParaRPr lang="ru-RU" sz="2400" b="1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21853247"/>
              </p:ext>
            </p:extLst>
          </p:nvPr>
        </p:nvGraphicFramePr>
        <p:xfrm>
          <a:off x="395539" y="3212977"/>
          <a:ext cx="8496943" cy="3645023"/>
        </p:xfrm>
        <a:graphic>
          <a:graphicData uri="http://schemas.openxmlformats.org/drawingml/2006/table">
            <a:tbl>
              <a:tblPr/>
              <a:tblGrid>
                <a:gridCol w="1580880"/>
                <a:gridCol w="543356"/>
                <a:gridCol w="2417234"/>
                <a:gridCol w="1737987"/>
                <a:gridCol w="2217486"/>
              </a:tblGrid>
              <a:tr h="706240">
                <a:tc>
                  <a:txBody>
                    <a:bodyPr/>
                    <a:lstStyle/>
                    <a:p>
                      <a:pPr algn="ctr"/>
                      <a:r>
                        <a:rPr lang="ru-RU" sz="1600" b="1" u="sng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ФИ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62" marR="588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u="sng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62" marR="588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u="sng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Наименование мероприятия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62" marR="588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u="sng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Уровень 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62" marR="588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u="sng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Результат 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62" marR="588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7106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Васина Виктория</a:t>
                      </a:r>
                    </a:p>
                  </a:txBody>
                  <a:tcPr marL="58862" marR="588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2016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62" marR="588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Конкурс презентаций</a:t>
                      </a:r>
                    </a:p>
                  </a:txBody>
                  <a:tcPr marL="58862" marR="588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Региональный</a:t>
                      </a:r>
                    </a:p>
                  </a:txBody>
                  <a:tcPr marL="58862" marR="588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Грамота в номинации «Профессиональный дебют»</a:t>
                      </a:r>
                    </a:p>
                  </a:txBody>
                  <a:tcPr marL="58862" marR="588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4736">
                <a:tc>
                  <a:txBody>
                    <a:bodyPr/>
                    <a:lstStyle/>
                    <a:p>
                      <a:r>
                        <a:rPr lang="ru-RU" sz="1400" b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Митров Максим</a:t>
                      </a:r>
                    </a:p>
                  </a:txBody>
                  <a:tcPr marL="58862" marR="588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2015</a:t>
                      </a:r>
                    </a:p>
                  </a:txBody>
                  <a:tcPr marL="58862" marR="588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Конкурс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«Исследователь»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62" marR="588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Региональный </a:t>
                      </a:r>
                    </a:p>
                  </a:txBody>
                  <a:tcPr marL="58862" marR="588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Сертификат участника</a:t>
                      </a:r>
                    </a:p>
                  </a:txBody>
                  <a:tcPr marL="58862" marR="588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6941">
                <a:tc>
                  <a:txBody>
                    <a:bodyPr/>
                    <a:lstStyle/>
                    <a:p>
                      <a:r>
                        <a:rPr lang="ru-RU" sz="14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Мирецкая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Мария</a:t>
                      </a:r>
                    </a:p>
                  </a:txBody>
                  <a:tcPr marL="58862" marR="588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2017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62" marR="588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Конкурс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«Профессиональная деятельность»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62" marR="588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Федеральный </a:t>
                      </a:r>
                    </a:p>
                  </a:txBody>
                  <a:tcPr marL="58862" marR="588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 место, диплом </a:t>
                      </a:r>
                    </a:p>
                  </a:txBody>
                  <a:tcPr marL="58862" marR="588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24" name="Rectangle 100"/>
          <p:cNvSpPr>
            <a:spLocks noGrp="1" noChangeArrowheads="1"/>
          </p:cNvSpPr>
          <p:nvPr>
            <p:ph type="title"/>
          </p:nvPr>
        </p:nvSpPr>
        <p:spPr>
          <a:xfrm>
            <a:off x="611559" y="260350"/>
            <a:ext cx="8137153" cy="165648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400" b="1" dirty="0" smtClean="0"/>
              <a:t>Результаты деятельности обучающихся по учебным предметам  (награды, дипломы, свидетельства студентов)</a:t>
            </a: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3512831607"/>
              </p:ext>
            </p:extLst>
          </p:nvPr>
        </p:nvGraphicFramePr>
        <p:xfrm>
          <a:off x="0" y="1988839"/>
          <a:ext cx="9144000" cy="30243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6285"/>
                <a:gridCol w="1306285"/>
                <a:gridCol w="1880605"/>
                <a:gridCol w="1340069"/>
                <a:gridCol w="1182413"/>
                <a:gridCol w="1052579"/>
                <a:gridCol w="1075764"/>
              </a:tblGrid>
              <a:tr h="57196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Наименование мероприятия</a:t>
                      </a: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2014/2015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2015/2016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2016/2017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719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уровень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результат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уровень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результат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уровень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результат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128250"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Конкурс презентаций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региональный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место в номинации  </a:t>
                      </a: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«Моя профессия»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52167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Олимпиада по </a:t>
                      </a: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УД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федеральный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 место, диплом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395537" y="620688"/>
          <a:ext cx="8496943" cy="583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541"/>
                <a:gridCol w="102658"/>
                <a:gridCol w="1228419"/>
                <a:gridCol w="1331077"/>
                <a:gridCol w="1331077"/>
                <a:gridCol w="1331077"/>
                <a:gridCol w="1475094"/>
              </a:tblGrid>
              <a:tr h="2866498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Формы внеурочной деятельности обучающихся по учебному предмету 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(с указанием названия мероприятия)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189" marR="64189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189" marR="641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Учебный год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189" marR="641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тия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189" marR="641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группа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189" marR="641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 участников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189" marR="641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Результат (участие, наличие победителей, призеров, лауреатов с указанием Ф.И. обучающего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189" marR="64189" marT="0" marB="0" anchor="ctr"/>
                </a:tc>
              </a:tr>
              <a:tr h="410687"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Очные 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189" marR="6418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06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Предметные олимпиады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189" marR="64189" marT="0" marB="0" anchor="ctr"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189" marR="6418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189" marR="641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189" marR="641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189" marR="641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189" marR="64189" marT="0" marB="0"/>
                </a:tc>
              </a:tr>
              <a:tr h="9746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Конкурсы (соревнования, выставки, конференции, проекты)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189" marR="64189" marT="0" marB="0"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189" marR="6418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189" marR="641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189" marR="641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189" marR="641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189" marR="64189" marT="0" marB="0"/>
                </a:tc>
              </a:tr>
              <a:tr h="410687"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 нельзя!!!- Заочные</a:t>
                      </a:r>
                      <a:endParaRPr lang="ru-RU" sz="24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189" marR="6418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594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Конкурсы/выставки/конференции</a:t>
                      </a:r>
                      <a:r>
                        <a:rPr lang="ru-RU" sz="1200" b="1" dirty="0">
                          <a:effectLst/>
                        </a:rPr>
                        <a:t>/</a:t>
                      </a:r>
                      <a:r>
                        <a:rPr lang="ru-RU" sz="1200" b="1" dirty="0" smtClean="0">
                          <a:effectLst/>
                        </a:rPr>
                        <a:t> проекты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189" marR="64189" marT="0" marB="0"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189" marR="6418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189" marR="641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189" marR="641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189" marR="641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189" marR="64189" marT="0" marB="0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692696"/>
            <a:ext cx="8001000" cy="2399928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>Критерий </a:t>
            </a:r>
            <a:r>
              <a:rPr lang="en-US" sz="2000" b="1" dirty="0" smtClean="0"/>
              <a:t>III</a:t>
            </a:r>
            <a:r>
              <a:rPr lang="ru-RU" sz="2000" b="1" dirty="0" smtClean="0"/>
              <a:t>. «Личный вклад педагогического работника в повышение качества образования, совершенствование методов обучения и воспитания, продуктивное использование новых образовательных технологий, транслирование в педагогических коллективах опыта практических результатов своей профессиональной деятельности, в том числе экспериментальной и инновационной»</a:t>
            </a:r>
            <a:endParaRPr lang="ru-RU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488FE9-12C2-44C1-8BB2-AC0498745877}" type="slidenum">
              <a:rPr lang="ru-RU"/>
              <a:pPr>
                <a:defRPr/>
              </a:pPr>
              <a:t>38</a:t>
            </a:fld>
            <a:endParaRPr lang="ru-RU"/>
          </a:p>
        </p:txBody>
      </p:sp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684213" y="2771775"/>
            <a:ext cx="8153400" cy="936625"/>
          </a:xfrm>
          <a:prstGeom prst="rect">
            <a:avLst/>
          </a:prstGeom>
          <a:solidFill>
            <a:srgbClr val="993300"/>
          </a:solidFill>
          <a:ln w="44280">
            <a:solidFill>
              <a:srgbClr val="FFFFFF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FFFFFF"/>
                </a:solidFill>
                <a:latin typeface="Times New Roman" pitchFamily="18" charset="0"/>
              </a:rPr>
              <a:t>СОВРЕМЕННОЕ МЕТОДИЧЕСКОЕ ОБЕСПЕЧЕНИЕ УЧЕБНОГО ПРОЦЕССА </a:t>
            </a:r>
          </a:p>
        </p:txBody>
      </p:sp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720725" y="863600"/>
            <a:ext cx="1866900" cy="990600"/>
          </a:xfrm>
          <a:prstGeom prst="rect">
            <a:avLst/>
          </a:prstGeom>
          <a:solidFill>
            <a:srgbClr val="FFCC00"/>
          </a:solidFill>
          <a:ln w="44280">
            <a:solidFill>
              <a:srgbClr val="FFFFFF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000000"/>
                </a:solidFill>
                <a:latin typeface="Times New Roman" pitchFamily="18" charset="0"/>
              </a:rPr>
              <a:t>Современные 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000000"/>
                </a:solidFill>
                <a:latin typeface="Times New Roman" pitchFamily="18" charset="0"/>
              </a:rPr>
              <a:t>педагогические 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000000"/>
                </a:solidFill>
                <a:latin typeface="Times New Roman" pitchFamily="18" charset="0"/>
              </a:rPr>
              <a:t>технологии</a:t>
            </a: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3654425" y="854075"/>
            <a:ext cx="2105025" cy="990600"/>
          </a:xfrm>
          <a:prstGeom prst="rect">
            <a:avLst/>
          </a:prstGeom>
          <a:solidFill>
            <a:srgbClr val="FFCC00"/>
          </a:solidFill>
          <a:ln w="44280">
            <a:solidFill>
              <a:srgbClr val="FFFFFF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000000"/>
                </a:solidFill>
                <a:latin typeface="Times New Roman" pitchFamily="18" charset="0"/>
              </a:rPr>
              <a:t>Информационно-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000000"/>
                </a:solidFill>
                <a:latin typeface="Times New Roman" pitchFamily="18" charset="0"/>
              </a:rPr>
              <a:t>коммуникационные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000000"/>
                </a:solidFill>
                <a:latin typeface="Times New Roman" pitchFamily="18" charset="0"/>
              </a:rPr>
              <a:t> технологии</a:t>
            </a: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6629400" y="836613"/>
            <a:ext cx="2011363" cy="990600"/>
          </a:xfrm>
          <a:prstGeom prst="rect">
            <a:avLst/>
          </a:prstGeom>
          <a:solidFill>
            <a:srgbClr val="FFCC00"/>
          </a:solidFill>
          <a:ln w="44280">
            <a:solidFill>
              <a:srgbClr val="FFFFFF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600" b="1">
                <a:solidFill>
                  <a:srgbClr val="000000"/>
                </a:solidFill>
                <a:latin typeface="Times New Roman" pitchFamily="18" charset="0"/>
              </a:rPr>
              <a:t>Научно</a:t>
            </a:r>
            <a:r>
              <a:rPr lang="en-US" sz="1600" b="1">
                <a:solidFill>
                  <a:srgbClr val="000000"/>
                </a:solidFill>
                <a:latin typeface="Times New Roman" pitchFamily="18" charset="0"/>
              </a:rPr>
              <a:t>-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000000"/>
                </a:solidFill>
                <a:latin typeface="Times New Roman" pitchFamily="18" charset="0"/>
              </a:rPr>
              <a:t>исследовательская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000000"/>
                </a:solidFill>
                <a:latin typeface="Times New Roman" pitchFamily="18" charset="0"/>
              </a:rPr>
              <a:t> работа</a:t>
            </a: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720725" y="4937125"/>
            <a:ext cx="1866900" cy="1182688"/>
          </a:xfrm>
          <a:prstGeom prst="rect">
            <a:avLst/>
          </a:prstGeom>
          <a:solidFill>
            <a:srgbClr val="FFCC00"/>
          </a:solidFill>
          <a:ln w="44280">
            <a:solidFill>
              <a:srgbClr val="FFFFFF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000000"/>
                </a:solidFill>
                <a:latin typeface="Times New Roman" pitchFamily="18" charset="0"/>
              </a:rPr>
              <a:t>Инновационная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000000"/>
                </a:solidFill>
                <a:latin typeface="Times New Roman" pitchFamily="18" charset="0"/>
              </a:rPr>
              <a:t> деятельность</a:t>
            </a: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3654425" y="4926013"/>
            <a:ext cx="2105025" cy="1182687"/>
          </a:xfrm>
          <a:prstGeom prst="rect">
            <a:avLst/>
          </a:prstGeom>
          <a:solidFill>
            <a:srgbClr val="FFCC00"/>
          </a:solidFill>
          <a:ln w="44280">
            <a:solidFill>
              <a:srgbClr val="FFFFFF"/>
            </a:solidFill>
            <a:miter lim="800000"/>
            <a:headEnd/>
            <a:tailEnd/>
          </a:ln>
        </p:spPr>
        <p:txBody>
          <a:bodyPr wrap="none" lIns="90000" tIns="46800" rIns="90000" bIns="46800" anchor="ctr" anchorCtr="1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000000"/>
                </a:solidFill>
                <a:latin typeface="Times New Roman" pitchFamily="18" charset="0"/>
              </a:rPr>
              <a:t>Электронно-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000000"/>
                </a:solidFill>
                <a:latin typeface="Times New Roman" pitchFamily="18" charset="0"/>
              </a:rPr>
              <a:t> образовательные 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000000"/>
                </a:solidFill>
                <a:latin typeface="Times New Roman" pitchFamily="18" charset="0"/>
              </a:rPr>
              <a:t>ресурсы</a:t>
            </a:r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6629400" y="4905375"/>
            <a:ext cx="2011363" cy="1182688"/>
          </a:xfrm>
          <a:prstGeom prst="rect">
            <a:avLst/>
          </a:prstGeom>
          <a:solidFill>
            <a:srgbClr val="FFCC00"/>
          </a:solidFill>
          <a:ln w="44280">
            <a:solidFill>
              <a:srgbClr val="FFFFFF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000000"/>
                </a:solidFill>
                <a:latin typeface="Times New Roman" pitchFamily="18" charset="0"/>
              </a:rPr>
              <a:t>Повышение 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000000"/>
                </a:solidFill>
                <a:latin typeface="Times New Roman" pitchFamily="18" charset="0"/>
              </a:rPr>
              <a:t>профессионального 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000000"/>
                </a:solidFill>
                <a:latin typeface="Times New Roman" pitchFamily="18" charset="0"/>
              </a:rPr>
              <a:t>и педагогического 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000000"/>
                </a:solidFill>
                <a:latin typeface="Times New Roman" pitchFamily="18" charset="0"/>
              </a:rPr>
              <a:t>мастерства</a:t>
            </a:r>
          </a:p>
        </p:txBody>
      </p:sp>
      <p:sp>
        <p:nvSpPr>
          <p:cNvPr id="8200" name="Line 8"/>
          <p:cNvSpPr>
            <a:spLocks noChangeShapeType="1"/>
          </p:cNvSpPr>
          <p:nvPr/>
        </p:nvSpPr>
        <p:spPr bwMode="auto">
          <a:xfrm>
            <a:off x="1619250" y="3671888"/>
            <a:ext cx="1588" cy="1260475"/>
          </a:xfrm>
          <a:prstGeom prst="line">
            <a:avLst/>
          </a:prstGeom>
          <a:noFill/>
          <a:ln w="44280">
            <a:solidFill>
              <a:srgbClr val="FF0033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8201" name="Line 9"/>
          <p:cNvSpPr>
            <a:spLocks noChangeShapeType="1"/>
          </p:cNvSpPr>
          <p:nvPr/>
        </p:nvSpPr>
        <p:spPr bwMode="auto">
          <a:xfrm>
            <a:off x="4751388" y="3671888"/>
            <a:ext cx="1587" cy="1260475"/>
          </a:xfrm>
          <a:prstGeom prst="line">
            <a:avLst/>
          </a:prstGeom>
          <a:noFill/>
          <a:ln w="44280">
            <a:solidFill>
              <a:srgbClr val="FF0033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>
            <a:off x="7524750" y="3671888"/>
            <a:ext cx="1588" cy="1260475"/>
          </a:xfrm>
          <a:prstGeom prst="line">
            <a:avLst/>
          </a:prstGeom>
          <a:noFill/>
          <a:ln w="44280">
            <a:solidFill>
              <a:srgbClr val="FF0033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8203" name="Line 11"/>
          <p:cNvSpPr>
            <a:spLocks noChangeShapeType="1"/>
          </p:cNvSpPr>
          <p:nvPr/>
        </p:nvSpPr>
        <p:spPr bwMode="auto">
          <a:xfrm flipH="1" flipV="1">
            <a:off x="1541463" y="1835150"/>
            <a:ext cx="20637" cy="906463"/>
          </a:xfrm>
          <a:prstGeom prst="line">
            <a:avLst/>
          </a:prstGeom>
          <a:noFill/>
          <a:ln w="44280">
            <a:solidFill>
              <a:srgbClr val="FF0033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8204" name="Line 12"/>
          <p:cNvSpPr>
            <a:spLocks noChangeShapeType="1"/>
          </p:cNvSpPr>
          <p:nvPr/>
        </p:nvSpPr>
        <p:spPr bwMode="auto">
          <a:xfrm flipH="1" flipV="1">
            <a:off x="4710113" y="1835150"/>
            <a:ext cx="20637" cy="906463"/>
          </a:xfrm>
          <a:prstGeom prst="line">
            <a:avLst/>
          </a:prstGeom>
          <a:noFill/>
          <a:ln w="44280">
            <a:solidFill>
              <a:srgbClr val="FF0033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8205" name="Line 13"/>
          <p:cNvSpPr>
            <a:spLocks noChangeShapeType="1"/>
          </p:cNvSpPr>
          <p:nvPr/>
        </p:nvSpPr>
        <p:spPr bwMode="auto">
          <a:xfrm flipH="1" flipV="1">
            <a:off x="7518400" y="1871663"/>
            <a:ext cx="20638" cy="906462"/>
          </a:xfrm>
          <a:prstGeom prst="line">
            <a:avLst/>
          </a:prstGeom>
          <a:noFill/>
          <a:ln w="44280">
            <a:solidFill>
              <a:srgbClr val="FF0033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1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9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7" dur="5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34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41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48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 animBg="1"/>
      <p:bldP spid="8201" grpId="0" animBg="1"/>
      <p:bldP spid="8202" grpId="0" animBg="1"/>
      <p:bldP spid="8203" grpId="0" animBg="1"/>
      <p:bldP spid="8204" grpId="0" animBg="1"/>
      <p:bldP spid="820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endParaRPr lang="ru-RU" sz="4000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62000" y="381000"/>
            <a:ext cx="8001000" cy="2039888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/>
              <a:t>3.1. </a:t>
            </a:r>
            <a:r>
              <a:rPr lang="ru-RU" sz="2200" b="1" i="1" dirty="0" smtClean="0"/>
              <a:t>Использование педагогом в образовательном процессе компетентносто-ориентированных образовательных технологий и методик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/в отчете  указать технологию или методику и продемонстрировать ее результативность с положительной динамикой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51520" y="2420887"/>
          <a:ext cx="8892480" cy="4437116"/>
        </p:xfrm>
        <a:graphic>
          <a:graphicData uri="http://schemas.openxmlformats.org/drawingml/2006/table">
            <a:tbl>
              <a:tblPr/>
              <a:tblGrid>
                <a:gridCol w="780041"/>
                <a:gridCol w="559762"/>
                <a:gridCol w="670670"/>
                <a:gridCol w="506834"/>
                <a:gridCol w="419603"/>
                <a:gridCol w="629406"/>
                <a:gridCol w="979074"/>
                <a:gridCol w="559471"/>
                <a:gridCol w="559475"/>
                <a:gridCol w="504321"/>
                <a:gridCol w="1041462"/>
                <a:gridCol w="1682361"/>
              </a:tblGrid>
              <a:tr h="650073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Группа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обуч-ся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 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семестр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 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семестр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Динамика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00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 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качество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знаний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качество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знаний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273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Группа № 14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30%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40%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10%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73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Группа № 15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31%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42%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11%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</a:tr>
              <a:tr h="6273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Группа № 21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42%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47%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5%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73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Группа № 22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9%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19%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10%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</a:tr>
              <a:tr h="6273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b="5394"/>
          <a:stretch>
            <a:fillRect/>
          </a:stretch>
        </p:blipFill>
        <p:spPr bwMode="auto">
          <a:xfrm>
            <a:off x="-147564" y="0"/>
            <a:ext cx="947209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3059832" y="620688"/>
            <a:ext cx="2808288" cy="1805239"/>
          </a:xfrm>
          <a:prstGeom prst="rect">
            <a:avLst/>
          </a:prstGeom>
          <a:solidFill>
            <a:srgbClr val="FFCC00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Современные 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педагогические 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технологии</a:t>
            </a:r>
          </a:p>
          <a:p>
            <a:pPr>
              <a:spcBef>
                <a:spcPts val="112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b="1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9219" name="Line 3"/>
          <p:cNvSpPr>
            <a:spLocks noChangeShapeType="1"/>
          </p:cNvSpPr>
          <p:nvPr/>
        </p:nvSpPr>
        <p:spPr bwMode="auto">
          <a:xfrm flipH="1">
            <a:off x="1906588" y="2492375"/>
            <a:ext cx="1516062" cy="649288"/>
          </a:xfrm>
          <a:prstGeom prst="line">
            <a:avLst/>
          </a:prstGeom>
          <a:noFill/>
          <a:ln w="34925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9220" name="Line 4"/>
          <p:cNvSpPr>
            <a:spLocks noChangeShapeType="1"/>
          </p:cNvSpPr>
          <p:nvPr/>
        </p:nvSpPr>
        <p:spPr bwMode="auto">
          <a:xfrm flipH="1">
            <a:off x="2914650" y="2492375"/>
            <a:ext cx="1228725" cy="1584325"/>
          </a:xfrm>
          <a:prstGeom prst="line">
            <a:avLst/>
          </a:prstGeom>
          <a:noFill/>
          <a:ln w="28448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9221" name="Line 5"/>
          <p:cNvSpPr>
            <a:spLocks noChangeShapeType="1"/>
          </p:cNvSpPr>
          <p:nvPr/>
        </p:nvSpPr>
        <p:spPr bwMode="auto">
          <a:xfrm>
            <a:off x="4932363" y="2492375"/>
            <a:ext cx="792162" cy="1512888"/>
          </a:xfrm>
          <a:prstGeom prst="line">
            <a:avLst/>
          </a:prstGeom>
          <a:noFill/>
          <a:ln w="28448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9222" name="Line 6"/>
          <p:cNvSpPr>
            <a:spLocks noChangeShapeType="1"/>
          </p:cNvSpPr>
          <p:nvPr/>
        </p:nvSpPr>
        <p:spPr bwMode="auto">
          <a:xfrm>
            <a:off x="5580063" y="2492375"/>
            <a:ext cx="1368425" cy="431800"/>
          </a:xfrm>
          <a:prstGeom prst="line">
            <a:avLst/>
          </a:prstGeom>
          <a:noFill/>
          <a:ln w="28448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179388" y="3141663"/>
            <a:ext cx="2728912" cy="12025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Технология дифференцированного 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обучения 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2193925" y="4005263"/>
            <a:ext cx="2672824" cy="12025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i="1" u="sng" dirty="0" err="1" smtClean="0">
                <a:solidFill>
                  <a:srgbClr val="C00000"/>
                </a:solidFill>
              </a:rPr>
              <a:t>Компетентносто</a:t>
            </a:r>
            <a:r>
              <a:rPr lang="ru-RU" b="1" i="1" u="sng" dirty="0" smtClean="0">
                <a:solidFill>
                  <a:srgbClr val="C00000"/>
                </a:solidFill>
              </a:rPr>
              <a:t>-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i="1" u="sng" dirty="0" smtClean="0">
                <a:solidFill>
                  <a:srgbClr val="C00000"/>
                </a:solidFill>
              </a:rPr>
              <a:t>ориентированные 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i="1" u="sng" dirty="0" smtClean="0">
                <a:solidFill>
                  <a:srgbClr val="C00000"/>
                </a:solidFill>
              </a:rPr>
              <a:t>образовательные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i="1" u="sng" dirty="0" smtClean="0">
                <a:solidFill>
                  <a:srgbClr val="C00000"/>
                </a:solidFill>
              </a:rPr>
              <a:t>технологии</a:t>
            </a:r>
            <a:endParaRPr lang="ru-RU" u="sng" dirty="0">
              <a:solidFill>
                <a:srgbClr val="C00000"/>
              </a:solidFill>
              <a:latin typeface="Tahoma" pitchFamily="34" charset="0"/>
            </a:endParaRPr>
          </a:p>
        </p:txBody>
      </p:sp>
      <p:sp>
        <p:nvSpPr>
          <p:cNvPr id="9225" name="Text Box 10"/>
          <p:cNvSpPr txBox="1">
            <a:spLocks noChangeArrowheads="1"/>
          </p:cNvSpPr>
          <p:nvPr/>
        </p:nvSpPr>
        <p:spPr bwMode="auto">
          <a:xfrm>
            <a:off x="4932363" y="4076700"/>
            <a:ext cx="189346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/>
              <a:t>Технология </a:t>
            </a:r>
          </a:p>
          <a:p>
            <a:r>
              <a:rPr lang="ru-RU" b="1" dirty="0"/>
              <a:t>проблемного </a:t>
            </a:r>
          </a:p>
          <a:p>
            <a:r>
              <a:rPr lang="ru-RU" b="1" dirty="0"/>
              <a:t>обучения</a:t>
            </a:r>
          </a:p>
        </p:txBody>
      </p:sp>
      <p:sp>
        <p:nvSpPr>
          <p:cNvPr id="9226" name="Text Box 11"/>
          <p:cNvSpPr txBox="1">
            <a:spLocks noChangeArrowheads="1"/>
          </p:cNvSpPr>
          <p:nvPr/>
        </p:nvSpPr>
        <p:spPr bwMode="auto">
          <a:xfrm>
            <a:off x="6516688" y="2997200"/>
            <a:ext cx="255390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/>
              <a:t>Технология </a:t>
            </a:r>
          </a:p>
          <a:p>
            <a:r>
              <a:rPr lang="ru-RU" b="1" dirty="0" err="1"/>
              <a:t>практико</a:t>
            </a:r>
            <a:r>
              <a:rPr lang="ru-RU" b="1" dirty="0"/>
              <a:t>-</a:t>
            </a:r>
          </a:p>
          <a:p>
            <a:r>
              <a:rPr lang="ru-RU" b="1" dirty="0" smtClean="0"/>
              <a:t>ориентированного</a:t>
            </a:r>
            <a:endParaRPr lang="ru-RU" b="1" dirty="0"/>
          </a:p>
          <a:p>
            <a:r>
              <a:rPr lang="ru-RU" b="1" dirty="0" smtClean="0"/>
              <a:t>обучения</a:t>
            </a:r>
            <a:endParaRPr lang="ru-RU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539552" y="260648"/>
          <a:ext cx="8226630" cy="295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663"/>
                <a:gridCol w="822663"/>
                <a:gridCol w="822663"/>
                <a:gridCol w="822663"/>
                <a:gridCol w="822663"/>
                <a:gridCol w="822663"/>
                <a:gridCol w="822663"/>
                <a:gridCol w="822663"/>
                <a:gridCol w="822663"/>
                <a:gridCol w="822663"/>
              </a:tblGrid>
              <a:tr h="37084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Курс,</a:t>
                      </a:r>
                    </a:p>
                  </a:txBody>
                  <a:tcPr marL="0" marR="0" marT="0" marB="0"/>
                </a:tc>
                <a:tc gridSpan="9">
                  <a:txBody>
                    <a:bodyPr/>
                    <a:lstStyle/>
                    <a:p>
                      <a:pPr algn="ctr" fontAlgn="b"/>
                      <a:r>
                        <a:rPr lang="ru-RU" sz="2400" b="1" i="1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Динамика результатов</a:t>
                      </a:r>
                      <a:r>
                        <a:rPr lang="ru-RU" sz="2400" b="1" i="1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практических/лабораторных  работ студентов за 2016-2017 </a:t>
                      </a:r>
                      <a:r>
                        <a:rPr lang="ru-RU" sz="2400" b="1" i="1" u="none" strike="noStrike" baseline="0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уч.год</a:t>
                      </a:r>
                      <a:endParaRPr lang="ru-RU" sz="2400" b="1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группа</a:t>
                      </a:r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Практическая работа № 1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Практическая работа № 2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Динамика </a:t>
                      </a: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ср.б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ср.б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ср.б</a:t>
                      </a:r>
                    </a:p>
                  </a:txBody>
                  <a:tcPr marL="0" marR="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Т-16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33,3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2,43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96,67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43,33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3,43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63,37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33,33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0" marR="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Т-15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71,4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17,9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85,71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42,86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3,07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14,31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24,96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0,07</a:t>
                      </a:r>
                    </a:p>
                  </a:txBody>
                  <a:tcPr marL="0" marR="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О-17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2,76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95,83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3,46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43,83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0,7</a:t>
                      </a:r>
                    </a:p>
                  </a:txBody>
                  <a:tcPr marL="0" marR="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24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итого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52,23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14,63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2,73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92,737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45,40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3,32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40,50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30,76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0,59</a:t>
                      </a: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/>
        </p:nvGraphicFramePr>
        <p:xfrm>
          <a:off x="1187624" y="3429000"/>
          <a:ext cx="684076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0" y="404662"/>
          <a:ext cx="9144000" cy="4104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18691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Технология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Обоснование выбора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технологии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Практическая результативность применения технологии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531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6073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6073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6073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251520" y="332657"/>
          <a:ext cx="8892479" cy="504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1994"/>
                <a:gridCol w="896720"/>
                <a:gridCol w="1120901"/>
                <a:gridCol w="1494534"/>
                <a:gridCol w="1569261"/>
                <a:gridCol w="1270355"/>
                <a:gridCol w="1718714"/>
              </a:tblGrid>
              <a:tr h="26892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Учебный год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Учебная группа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Количество обучающихся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Используемые образовательные технологии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(названия)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Показатели,</a:t>
                      </a:r>
                      <a:b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 которым отслеживалась эффективность применения педагогических технологий в практической деятельности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Результаты диагностики</a:t>
                      </a:r>
                      <a:b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(стартовой и итоговой)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Выходные данные конспектов уроков и (или) технологических карт</a:t>
                      </a:r>
                      <a:b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 обоснованием актуальности использования и ссылкой на Интернет-ресурс</a:t>
                      </a:r>
                    </a:p>
                  </a:txBody>
                  <a:tcPr marL="68580" marR="68580" marT="0" marB="0" anchor="ctr"/>
                </a:tc>
              </a:tr>
              <a:tr h="4702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02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02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02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02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11560" y="5445224"/>
            <a:ext cx="806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Ссылка на Интернет-ресурсы, электронные образовательные ресурсы (ЭОР), электронные справочники, тесты и т. д.; на собственный сайт (блог) или страницу на сайте образовательной организации, на собственные ЭОР.</a:t>
            </a:r>
            <a:endParaRPr lang="ru-RU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92696"/>
            <a:ext cx="80010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br>
              <a:rPr lang="ru-RU" sz="3200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tx1"/>
                </a:solidFill>
              </a:rPr>
              <a:t>Использование ИКТ в образовательном процессе.</a:t>
            </a:r>
            <a:br>
              <a:rPr lang="ru-RU" sz="3200" b="1" dirty="0" smtClean="0">
                <a:solidFill>
                  <a:schemeClr val="tx1"/>
                </a:solidFill>
              </a:rPr>
            </a:br>
            <a:r>
              <a:rPr lang="ru-RU" sz="3200" b="1" dirty="0" smtClean="0">
                <a:solidFill>
                  <a:schemeClr val="tx1"/>
                </a:solidFill>
              </a:rPr>
              <a:t>Наличие цифрового портфолио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27651" name="Содержимое 2"/>
          <p:cNvSpPr>
            <a:spLocks noGrp="1"/>
          </p:cNvSpPr>
          <p:nvPr>
            <p:ph idx="1"/>
          </p:nvPr>
        </p:nvSpPr>
        <p:spPr>
          <a:xfrm>
            <a:off x="762000" y="1988840"/>
            <a:ext cx="8004048" cy="418336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endParaRPr lang="ru-RU" dirty="0" smtClean="0">
              <a:effectLst/>
            </a:endParaRP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effectLst/>
              </a:rPr>
              <a:t>Справки</a:t>
            </a:r>
          </a:p>
          <a:p>
            <a:r>
              <a:rPr lang="ru-RU" dirty="0" smtClean="0"/>
              <a:t>О применении ЦОР /ДОТ с аннотациями ресурсов</a:t>
            </a:r>
          </a:p>
          <a:p>
            <a:pPr>
              <a:buNone/>
            </a:pPr>
            <a:r>
              <a:rPr lang="en-US" b="1" dirty="0" smtClean="0"/>
              <a:t>http://fcior.edu.ru/</a:t>
            </a:r>
            <a:endParaRPr lang="ru-RU" b="1" dirty="0" smtClean="0"/>
          </a:p>
          <a:p>
            <a:endParaRPr lang="ru-RU" dirty="0" smtClean="0"/>
          </a:p>
          <a:p>
            <a:pPr>
              <a:buFont typeface="Wingdings" pitchFamily="2" charset="2"/>
              <a:buNone/>
            </a:pPr>
            <a:r>
              <a:rPr lang="ru-RU" dirty="0" smtClean="0">
                <a:effectLst/>
              </a:rPr>
              <a:t> </a:t>
            </a:r>
            <a:endParaRPr lang="ru-RU" dirty="0" smtClean="0">
              <a:solidFill>
                <a:srgbClr val="7030A0"/>
              </a:solidFill>
              <a:effectLst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4840288" y="1355725"/>
            <a:ext cx="184150" cy="366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243" name="Line 2"/>
          <p:cNvSpPr>
            <a:spLocks noChangeShapeType="1"/>
          </p:cNvSpPr>
          <p:nvPr/>
        </p:nvSpPr>
        <p:spPr bwMode="auto">
          <a:xfrm flipH="1">
            <a:off x="2409825" y="2052638"/>
            <a:ext cx="1011238" cy="2087562"/>
          </a:xfrm>
          <a:prstGeom prst="line">
            <a:avLst/>
          </a:prstGeom>
          <a:noFill/>
          <a:ln w="36000">
            <a:solidFill>
              <a:srgbClr val="FF3333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0244" name="Line 3"/>
          <p:cNvSpPr>
            <a:spLocks noChangeShapeType="1"/>
          </p:cNvSpPr>
          <p:nvPr/>
        </p:nvSpPr>
        <p:spPr bwMode="auto">
          <a:xfrm flipH="1">
            <a:off x="3203575" y="2133600"/>
            <a:ext cx="866775" cy="3311525"/>
          </a:xfrm>
          <a:prstGeom prst="line">
            <a:avLst/>
          </a:prstGeom>
          <a:noFill/>
          <a:ln w="36000">
            <a:solidFill>
              <a:srgbClr val="FF3333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0245" name="Text Box 4"/>
          <p:cNvSpPr txBox="1">
            <a:spLocks noChangeArrowheads="1"/>
          </p:cNvSpPr>
          <p:nvPr/>
        </p:nvSpPr>
        <p:spPr bwMode="auto">
          <a:xfrm>
            <a:off x="2771800" y="332656"/>
            <a:ext cx="3887762" cy="1848840"/>
          </a:xfrm>
          <a:prstGeom prst="rect">
            <a:avLst/>
          </a:prstGeom>
          <a:solidFill>
            <a:srgbClr val="FFCC00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dirty="0">
              <a:solidFill>
                <a:srgbClr val="000000"/>
              </a:solidFill>
              <a:latin typeface="Tahoma" pitchFamily="34" charset="0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b="1" dirty="0">
                <a:solidFill>
                  <a:srgbClr val="000000"/>
                </a:solidFill>
                <a:latin typeface="Tahoma" pitchFamily="34" charset="0"/>
              </a:rPr>
              <a:t>Информационно-коммуникационные 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b="1" dirty="0">
                <a:solidFill>
                  <a:srgbClr val="000000"/>
                </a:solidFill>
                <a:latin typeface="Tahoma" pitchFamily="34" charset="0"/>
              </a:rPr>
              <a:t>технологии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dirty="0">
              <a:solidFill>
                <a:srgbClr val="000000"/>
              </a:solidFill>
              <a:latin typeface="Tahoma" pitchFamily="34" charset="0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247" name="Text Box 6"/>
          <p:cNvSpPr txBox="1">
            <a:spLocks noChangeArrowheads="1"/>
          </p:cNvSpPr>
          <p:nvPr/>
        </p:nvSpPr>
        <p:spPr bwMode="auto">
          <a:xfrm>
            <a:off x="325438" y="3284538"/>
            <a:ext cx="1874529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dirty="0">
                <a:latin typeface="Tahoma" pitchFamily="34" charset="0"/>
              </a:rPr>
              <a:t>Электронные 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dirty="0">
                <a:latin typeface="Tahoma" pitchFamily="34" charset="0"/>
              </a:rPr>
              <a:t>презентации</a:t>
            </a:r>
          </a:p>
        </p:txBody>
      </p:sp>
      <p:sp>
        <p:nvSpPr>
          <p:cNvPr id="10248" name="Text Box 7"/>
          <p:cNvSpPr txBox="1">
            <a:spLocks noChangeArrowheads="1"/>
          </p:cNvSpPr>
          <p:nvPr/>
        </p:nvSpPr>
        <p:spPr bwMode="auto">
          <a:xfrm>
            <a:off x="971550" y="4076700"/>
            <a:ext cx="2376488" cy="1465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dirty="0">
                <a:latin typeface="Tahoma" pitchFamily="34" charset="0"/>
              </a:rPr>
              <a:t>Банк тестовых заданий 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dirty="0">
                <a:latin typeface="Tahoma" pitchFamily="34" charset="0"/>
              </a:rPr>
              <a:t>для проведения 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dirty="0">
                <a:latin typeface="Tahoma" pitchFamily="34" charset="0"/>
              </a:rPr>
              <a:t>компьютерного 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dirty="0">
                <a:latin typeface="Tahoma" pitchFamily="34" charset="0"/>
              </a:rPr>
              <a:t>тестирования</a:t>
            </a:r>
          </a:p>
        </p:txBody>
      </p:sp>
      <p:sp>
        <p:nvSpPr>
          <p:cNvPr id="10249" name="Text Box 8"/>
          <p:cNvSpPr txBox="1">
            <a:spLocks noChangeArrowheads="1"/>
          </p:cNvSpPr>
          <p:nvPr/>
        </p:nvSpPr>
        <p:spPr bwMode="auto">
          <a:xfrm>
            <a:off x="2773363" y="5373688"/>
            <a:ext cx="1874529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dirty="0">
                <a:latin typeface="Tahoma" pitchFamily="34" charset="0"/>
              </a:rPr>
              <a:t>Электронные 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dirty="0">
                <a:latin typeface="Tahoma" pitchFamily="34" charset="0"/>
              </a:rPr>
              <a:t>пособия</a:t>
            </a:r>
          </a:p>
        </p:txBody>
      </p:sp>
      <p:sp>
        <p:nvSpPr>
          <p:cNvPr id="10251" name="Text Box 10"/>
          <p:cNvSpPr txBox="1">
            <a:spLocks noChangeArrowheads="1"/>
          </p:cNvSpPr>
          <p:nvPr/>
        </p:nvSpPr>
        <p:spPr bwMode="auto">
          <a:xfrm>
            <a:off x="6008688" y="4149725"/>
            <a:ext cx="2934114" cy="12025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dirty="0">
                <a:latin typeface="Tahoma" pitchFamily="34" charset="0"/>
              </a:rPr>
              <a:t>Электронный пакет 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dirty="0">
                <a:latin typeface="Tahoma" pitchFamily="34" charset="0"/>
              </a:rPr>
              <a:t>документов для 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dirty="0">
                <a:latin typeface="Tahoma" pitchFamily="34" charset="0"/>
              </a:rPr>
              <a:t>работы с 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dirty="0">
                <a:latin typeface="Tahoma" pitchFamily="34" charset="0"/>
              </a:rPr>
              <a:t>интерактивной доской</a:t>
            </a:r>
          </a:p>
        </p:txBody>
      </p:sp>
      <p:sp>
        <p:nvSpPr>
          <p:cNvPr id="10252" name="Text Box 11"/>
          <p:cNvSpPr txBox="1">
            <a:spLocks noChangeArrowheads="1"/>
          </p:cNvSpPr>
          <p:nvPr/>
        </p:nvSpPr>
        <p:spPr bwMode="auto">
          <a:xfrm>
            <a:off x="6877050" y="2852738"/>
            <a:ext cx="1887353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dirty="0">
                <a:latin typeface="Tahoma" pitchFamily="34" charset="0"/>
              </a:rPr>
              <a:t>Электронный 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dirty="0">
                <a:latin typeface="Tahoma" pitchFamily="34" charset="0"/>
              </a:rPr>
              <a:t>журнал</a:t>
            </a:r>
          </a:p>
        </p:txBody>
      </p:sp>
      <p:sp>
        <p:nvSpPr>
          <p:cNvPr id="10253" name="Line 12"/>
          <p:cNvSpPr>
            <a:spLocks noChangeShapeType="1"/>
          </p:cNvSpPr>
          <p:nvPr/>
        </p:nvSpPr>
        <p:spPr bwMode="auto">
          <a:xfrm flipH="1">
            <a:off x="1185863" y="2133600"/>
            <a:ext cx="1516062" cy="1295400"/>
          </a:xfrm>
          <a:prstGeom prst="line">
            <a:avLst/>
          </a:prstGeom>
          <a:noFill/>
          <a:ln w="28448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0254" name="Line 13"/>
          <p:cNvSpPr>
            <a:spLocks noChangeShapeType="1"/>
          </p:cNvSpPr>
          <p:nvPr/>
        </p:nvSpPr>
        <p:spPr bwMode="auto">
          <a:xfrm>
            <a:off x="5651500" y="2133600"/>
            <a:ext cx="1008063" cy="2159000"/>
          </a:xfrm>
          <a:prstGeom prst="line">
            <a:avLst/>
          </a:prstGeom>
          <a:noFill/>
          <a:ln w="28448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0255" name="Line 14"/>
          <p:cNvSpPr>
            <a:spLocks noChangeShapeType="1"/>
          </p:cNvSpPr>
          <p:nvPr/>
        </p:nvSpPr>
        <p:spPr bwMode="auto">
          <a:xfrm>
            <a:off x="6372225" y="2133600"/>
            <a:ext cx="792163" cy="790575"/>
          </a:xfrm>
          <a:prstGeom prst="line">
            <a:avLst/>
          </a:prstGeom>
          <a:noFill/>
          <a:ln w="28448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Электронные образовательные ресурсы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9896" t="33603" r="31628" b="26394"/>
          <a:stretch>
            <a:fillRect/>
          </a:stretch>
        </p:blipFill>
        <p:spPr bwMode="auto">
          <a:xfrm>
            <a:off x="34981" y="1916832"/>
            <a:ext cx="9073523" cy="49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764704"/>
            <a:ext cx="4098032" cy="6872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приказ </a:t>
            </a:r>
            <a:br>
              <a:rPr lang="ru-RU" dirty="0" smtClean="0"/>
            </a:br>
            <a:r>
              <a:rPr lang="ru-RU" dirty="0" smtClean="0"/>
              <a:t>о ДОТ</a:t>
            </a:r>
            <a:endParaRPr lang="ru-RU" dirty="0"/>
          </a:p>
        </p:txBody>
      </p:sp>
      <p:pic>
        <p:nvPicPr>
          <p:cNvPr id="1026" name="Picture 2" descr="C:\Users\User\Desktop\1.tif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-9004"/>
            <a:ext cx="5295732" cy="7234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773110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Использование элементов дистанционного обучения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9816" t="33440" r="30809" b="10556"/>
          <a:stretch>
            <a:fillRect/>
          </a:stretch>
        </p:blipFill>
        <p:spPr bwMode="auto">
          <a:xfrm>
            <a:off x="-81774" y="1484784"/>
            <a:ext cx="9225774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>
          <a:xfrm>
            <a:off x="323528" y="404664"/>
            <a:ext cx="8508104" cy="5868144"/>
          </a:xfrm>
        </p:spPr>
        <p:txBody>
          <a:bodyPr>
            <a:normAutofit/>
          </a:bodyPr>
          <a:lstStyle/>
          <a:p>
            <a:r>
              <a:rPr lang="ru-RU" dirty="0" smtClean="0"/>
              <a:t>Таблица </a:t>
            </a:r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Ссылка на Интернет-ресурсы, электронные образовательные ресурсы (ЭОР), электронные справочники, тесты и т. д.; на собственный сайт (</a:t>
            </a:r>
            <a:r>
              <a:rPr lang="ru-RU" dirty="0" err="1" smtClean="0"/>
              <a:t>блог</a:t>
            </a:r>
            <a:r>
              <a:rPr lang="ru-RU" dirty="0" smtClean="0"/>
              <a:t>) или страницу на сайте образовательной организации.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39552" y="980728"/>
          <a:ext cx="8136904" cy="21133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4226"/>
                <a:gridCol w="2034226"/>
                <a:gridCol w="2034226"/>
                <a:gridCol w="2034226"/>
              </a:tblGrid>
              <a:tr h="9144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Ресурс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Обоснование выбора ресурса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Системность использования ресурса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Методическая и практическая результативность применения ресурса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6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6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b="1" dirty="0" smtClean="0"/>
              <a:t>Действуют с 12.02.2018 г</a:t>
            </a:r>
          </a:p>
          <a:p>
            <a:r>
              <a:rPr lang="ru-RU" b="1" dirty="0" smtClean="0"/>
              <a:t>Максимальный балл по </a:t>
            </a:r>
            <a:r>
              <a:rPr lang="ru-RU" b="1" dirty="0" err="1" smtClean="0"/>
              <a:t>портфолио</a:t>
            </a:r>
            <a:r>
              <a:rPr lang="ru-RU" b="1" dirty="0" smtClean="0"/>
              <a:t>  </a:t>
            </a:r>
            <a:r>
              <a:rPr lang="ru-RU" sz="3900" b="1" dirty="0" smtClean="0">
                <a:solidFill>
                  <a:srgbClr val="FF0000"/>
                </a:solidFill>
              </a:rPr>
              <a:t>40</a:t>
            </a:r>
            <a:r>
              <a:rPr lang="ru-RU" sz="3900" b="1" dirty="0" smtClean="0"/>
              <a:t>(44)</a:t>
            </a:r>
            <a:r>
              <a:rPr lang="ru-RU" b="1" dirty="0" smtClean="0"/>
              <a:t>.</a:t>
            </a:r>
            <a:endParaRPr lang="ru-RU" dirty="0" smtClean="0"/>
          </a:p>
          <a:p>
            <a:r>
              <a:rPr lang="ru-RU" b="1" dirty="0" smtClean="0"/>
              <a:t>Педагогический работник, набравший не менее </a:t>
            </a:r>
            <a:r>
              <a:rPr lang="ru-RU" sz="3500" b="1" dirty="0" smtClean="0"/>
              <a:t>32 (</a:t>
            </a:r>
            <a:r>
              <a:rPr lang="ru-RU" sz="3500" b="1" dirty="0" smtClean="0">
                <a:solidFill>
                  <a:schemeClr val="bg2">
                    <a:lumMod val="50000"/>
                  </a:schemeClr>
                </a:solidFill>
              </a:rPr>
              <a:t>48</a:t>
            </a:r>
            <a:r>
              <a:rPr lang="ru-RU" sz="3500" b="1" dirty="0" smtClean="0"/>
              <a:t>)</a:t>
            </a:r>
            <a:r>
              <a:rPr lang="ru-RU" b="1" dirty="0" smtClean="0"/>
              <a:t>, может претендовать на высшую квалификационную категорию.</a:t>
            </a:r>
            <a:endParaRPr lang="ru-RU" dirty="0" smtClean="0"/>
          </a:p>
          <a:p>
            <a:r>
              <a:rPr lang="ru-RU" b="1" dirty="0" smtClean="0"/>
              <a:t>Педагогический работник,  набравший не менее </a:t>
            </a:r>
            <a:r>
              <a:rPr lang="ru-RU" sz="3500" b="1" dirty="0" smtClean="0"/>
              <a:t>15</a:t>
            </a:r>
            <a:r>
              <a:rPr lang="ru-RU" b="1" dirty="0" smtClean="0"/>
              <a:t> (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36-47</a:t>
            </a:r>
            <a:r>
              <a:rPr lang="ru-RU" b="1" dirty="0" smtClean="0"/>
              <a:t>) баллов, может претендовать на первую квалификационную категорию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908720"/>
            <a:ext cx="80010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sz="4000" b="1" dirty="0" smtClean="0"/>
              <a:t>2. Изменения в критериях оценки ПОРТФОЛИО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t="3037" r="1121" b="5755"/>
          <a:stretch>
            <a:fillRect/>
          </a:stretch>
        </p:blipFill>
        <p:spPr bwMode="auto">
          <a:xfrm>
            <a:off x="0" y="620688"/>
            <a:ext cx="9144000" cy="5904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ru-RU" b="1" dirty="0" smtClean="0"/>
              <a:t>Предоставить </a:t>
            </a:r>
            <a:r>
              <a:rPr lang="ru-RU" b="1" dirty="0" err="1" smtClean="0"/>
              <a:t>скриншоты</a:t>
            </a:r>
            <a:r>
              <a:rPr lang="ru-RU" b="1" dirty="0" smtClean="0"/>
              <a:t> сайта, выложенных материалов /дидактические материалы, методические материалы, планы уроков, презентации к урокам, наличие цифрового </a:t>
            </a:r>
            <a:r>
              <a:rPr lang="ru-RU" b="1" dirty="0" err="1" smtClean="0"/>
              <a:t>портфолио</a:t>
            </a:r>
            <a:r>
              <a:rPr lang="ru-RU" b="1" dirty="0" smtClean="0"/>
              <a:t>, копии сертификатов о создании сайта и т.д./</a:t>
            </a:r>
          </a:p>
          <a:p>
            <a:pPr>
              <a:buFont typeface="Wingdings" pitchFamily="2" charset="2"/>
              <a:buChar char="q"/>
            </a:pPr>
            <a:r>
              <a:rPr lang="ru-RU" b="1" dirty="0" smtClean="0"/>
              <a:t>Указать ссылки на используемые сайты </a:t>
            </a:r>
          </a:p>
          <a:p>
            <a:pPr>
              <a:buFontTx/>
              <a:buChar char="-"/>
            </a:pPr>
            <a:endParaRPr lang="ru-RU" dirty="0" smtClean="0">
              <a:solidFill>
                <a:srgbClr val="7030A0"/>
              </a:solidFill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Электронное портфолио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2" cstate="print"/>
          <a:srcRect l="20543" t="12193" r="19254" b="10574"/>
          <a:stretch>
            <a:fillRect/>
          </a:stretch>
        </p:blipFill>
        <p:spPr bwMode="auto">
          <a:xfrm>
            <a:off x="0" y="0"/>
            <a:ext cx="9144000" cy="683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>
          <a:xfrm>
            <a:off x="762000" y="404664"/>
            <a:ext cx="8004048" cy="5767536"/>
          </a:xfrm>
        </p:spPr>
        <p:txBody>
          <a:bodyPr/>
          <a:lstStyle/>
          <a:p>
            <a:pPr marL="514350" indent="-514350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Цифровое  или электронное портфолио – это не только копия бумажной версии</a:t>
            </a:r>
          </a:p>
          <a:p>
            <a:pPr marL="514350" indent="-514350">
              <a:buAutoNum type="arabicPeriod"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Электронное портфолио можно:</a:t>
            </a:r>
          </a:p>
          <a:p>
            <a:pPr marL="514350" indent="-514350">
              <a:buAutoNum type="arabicPeriod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Разместить на сайте колледжа или техникума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 typeface="Wingdings"/>
              <a:buAutoNum type="arabicPeriod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Разместить на едином образовательном портале</a:t>
            </a:r>
          </a:p>
          <a:p>
            <a:pPr marL="514350" indent="-514350">
              <a:buFont typeface="Wingdings"/>
              <a:buAutoNum type="arabicPeriod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Создать  на отдельной сайте (или с помощью конструктора портфолио)</a:t>
            </a:r>
          </a:p>
          <a:p>
            <a:pPr marL="514350" indent="-514350">
              <a:buAutoNum type="arabicPeriod"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7912" t="25560" r="21812" b="15300"/>
          <a:stretch>
            <a:fillRect/>
          </a:stretch>
        </p:blipFill>
        <p:spPr bwMode="auto">
          <a:xfrm>
            <a:off x="398072" y="692696"/>
            <a:ext cx="8745928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Портфолио позволяет хранить результаты за много лет. Так как заполняется по учебным годам и дает возможность копирования разделов. При желании, данные закрываются паролем.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0611" t="28639" r="22712" b="7356"/>
          <a:stretch>
            <a:fillRect/>
          </a:stretch>
        </p:blipFill>
        <p:spPr bwMode="auto">
          <a:xfrm>
            <a:off x="899592" y="1772816"/>
            <a:ext cx="7920880" cy="461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None/>
            </a:pPr>
            <a:r>
              <a:rPr lang="ru-RU" dirty="0" smtClean="0"/>
              <a:t>Необходимо предоставить справку об использовании </a:t>
            </a:r>
            <a:r>
              <a:rPr lang="ru-RU" sz="3600" b="1" dirty="0" smtClean="0"/>
              <a:t>конкретных</a:t>
            </a:r>
            <a:r>
              <a:rPr lang="ru-RU" dirty="0" smtClean="0"/>
              <a:t> здоровьесберегающих технологий</a:t>
            </a:r>
          </a:p>
          <a:p>
            <a:pPr>
              <a:buFont typeface="Wingdings" pitchFamily="2" charset="2"/>
              <a:buNone/>
            </a:pPr>
            <a:r>
              <a:rPr lang="ru-RU" b="1" i="1" dirty="0" smtClean="0">
                <a:solidFill>
                  <a:srgbClr val="C00000"/>
                </a:solidFill>
              </a:rPr>
              <a:t>Подтверждающие документы:</a:t>
            </a:r>
          </a:p>
          <a:p>
            <a:pPr>
              <a:buFont typeface="Wingdings" pitchFamily="2" charset="2"/>
              <a:buNone/>
            </a:pPr>
            <a:r>
              <a:rPr lang="ru-RU" b="1" i="1" dirty="0" smtClean="0"/>
              <a:t>Копии писем, приказов, подтверждающих применение ЗОТ , приемов, методов</a:t>
            </a:r>
          </a:p>
          <a:p>
            <a:pPr>
              <a:buFont typeface="Wingdings" pitchFamily="2" charset="2"/>
              <a:buNone/>
            </a:pPr>
            <a:endParaRPr lang="ru-RU" b="1" i="1" dirty="0" smtClean="0"/>
          </a:p>
          <a:p>
            <a:pPr>
              <a:buFont typeface="Wingdings" pitchFamily="2" charset="2"/>
              <a:buNone/>
            </a:pPr>
            <a:endParaRPr lang="ru-RU" b="1" i="1" dirty="0" smtClean="0"/>
          </a:p>
          <a:p>
            <a:pPr>
              <a:buFont typeface="Wingdings" pitchFamily="2" charset="2"/>
              <a:buNone/>
            </a:pPr>
            <a:r>
              <a:rPr lang="ru-RU" b="1" i="1" dirty="0" smtClean="0"/>
              <a:t>И это не только физкультминутки и программы здоровья.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К3.П1. Использование в образовательном процессе </a:t>
            </a:r>
            <a:r>
              <a:rPr lang="ru-RU" sz="2800" b="1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здоровьесберегающих</a:t>
            </a: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технологий</a:t>
            </a:r>
            <a:endParaRPr lang="ru-RU" sz="28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Аналитическая справка с указанием:</a:t>
            </a:r>
          </a:p>
          <a:p>
            <a:r>
              <a:rPr lang="ru-RU" dirty="0" smtClean="0"/>
              <a:t> </a:t>
            </a:r>
            <a:r>
              <a:rPr lang="ru-RU" b="1" dirty="0" smtClean="0"/>
              <a:t>раздела программы</a:t>
            </a:r>
          </a:p>
          <a:p>
            <a:r>
              <a:rPr lang="ru-RU" b="1" dirty="0" smtClean="0"/>
              <a:t>Темы проектов</a:t>
            </a:r>
          </a:p>
          <a:p>
            <a:r>
              <a:rPr lang="ru-RU" b="1" dirty="0" smtClean="0"/>
              <a:t>Количество участников</a:t>
            </a:r>
          </a:p>
          <a:p>
            <a:r>
              <a:rPr lang="ru-RU" b="1" dirty="0" smtClean="0"/>
              <a:t>Результативность (в виде таблицы)</a:t>
            </a:r>
          </a:p>
          <a:p>
            <a:r>
              <a:rPr lang="ru-RU" b="1" dirty="0" smtClean="0"/>
              <a:t>Копии сертификатов, дипломов, грамот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17024" cy="1535832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/>
              <a:t>К3.П.2. </a:t>
            </a:r>
            <a:r>
              <a:rPr lang="ru-RU" sz="2700" b="1" i="1" dirty="0" smtClean="0"/>
              <a:t>Применение на уроках 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b="1" i="1" dirty="0" smtClean="0"/>
              <a:t>и во внеурочной деятельности проектных методик и технологий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762000" y="1600200"/>
          <a:ext cx="8058469" cy="34849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5784"/>
                <a:gridCol w="1656184"/>
                <a:gridCol w="648072"/>
                <a:gridCol w="1656184"/>
                <a:gridCol w="1117597"/>
                <a:gridCol w="1114648"/>
              </a:tblGrid>
              <a:tr h="102311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Наименование раздела/темы программы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62" marR="5886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u="sng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ФИ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62" marR="5886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u="sng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62" marR="5886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sng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Наименование мероприятия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62" marR="5886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sng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Уровень 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62" marR="5886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sng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Результат 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62" marR="58862" marT="0" marB="0" anchor="ctr"/>
                </a:tc>
              </a:tr>
              <a:tr h="895225"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62" marR="58862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Васина Виктория</a:t>
                      </a:r>
                    </a:p>
                  </a:txBody>
                  <a:tcPr marL="58862" marR="58862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2016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62" marR="58862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Конкурс презентаций</a:t>
                      </a:r>
                    </a:p>
                  </a:txBody>
                  <a:tcPr marL="58862" marR="58862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Региональный</a:t>
                      </a:r>
                    </a:p>
                  </a:txBody>
                  <a:tcPr marL="58862" marR="58862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Грамота в номинации «Профессиональный дебют»</a:t>
                      </a:r>
                    </a:p>
                  </a:txBody>
                  <a:tcPr marL="58862" marR="58862" marT="0" marB="0" anchor="ctr"/>
                </a:tc>
              </a:tr>
              <a:tr h="671419">
                <a:tc>
                  <a:txBody>
                    <a:bodyPr/>
                    <a:lstStyle/>
                    <a:p>
                      <a:endParaRPr lang="ru-RU" sz="1400" b="1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62" marR="58862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400" b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Митров Максим</a:t>
                      </a:r>
                    </a:p>
                  </a:txBody>
                  <a:tcPr marL="58862" marR="58862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2015</a:t>
                      </a:r>
                    </a:p>
                  </a:txBody>
                  <a:tcPr marL="58862" marR="58862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Конкурс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«Исследователь»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62" marR="58862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Региональный </a:t>
                      </a:r>
                    </a:p>
                  </a:txBody>
                  <a:tcPr marL="58862" marR="58862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Сертификат участника</a:t>
                      </a:r>
                    </a:p>
                  </a:txBody>
                  <a:tcPr marL="58862" marR="58862" marT="0" marB="0" anchor="ctr"/>
                </a:tc>
              </a:tr>
              <a:tr h="895225"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62" marR="58862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4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Мирецкая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Мария</a:t>
                      </a:r>
                    </a:p>
                  </a:txBody>
                  <a:tcPr marL="58862" marR="58862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2017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62" marR="58862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Конкурс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«Профессиональная деятельность»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62" marR="58862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Федеральный </a:t>
                      </a:r>
                    </a:p>
                  </a:txBody>
                  <a:tcPr marL="58862" marR="58862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 место, диплом </a:t>
                      </a:r>
                    </a:p>
                  </a:txBody>
                  <a:tcPr marL="58862" marR="58862" marT="0" marB="0" anchor="ctr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>
          <a:xfrm>
            <a:off x="762000" y="1600200"/>
            <a:ext cx="8004048" cy="525780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/>
              <a:t>Дифференцированная работа с различными категориями обучающихся:</a:t>
            </a:r>
          </a:p>
          <a:p>
            <a:pPr>
              <a:buNone/>
            </a:pPr>
            <a:r>
              <a:rPr lang="ru-RU" dirty="0" smtClean="0"/>
              <a:t>- слабоуспевающие обучающиеся; </a:t>
            </a:r>
          </a:p>
          <a:p>
            <a:pPr>
              <a:buNone/>
            </a:pPr>
            <a:r>
              <a:rPr lang="ru-RU" dirty="0" smtClean="0"/>
              <a:t>- обучающиеся, пропустившие занятия по болезни и </a:t>
            </a:r>
            <a:r>
              <a:rPr lang="ru-RU" dirty="0" err="1" smtClean="0"/>
              <a:t>др</a:t>
            </a:r>
            <a:r>
              <a:rPr lang="ru-RU" dirty="0" smtClean="0"/>
              <a:t>;</a:t>
            </a:r>
          </a:p>
          <a:p>
            <a:pPr>
              <a:buNone/>
            </a:pPr>
            <a:r>
              <a:rPr lang="ru-RU" dirty="0" smtClean="0"/>
              <a:t>- по адаптированным образовательным программам.</a:t>
            </a:r>
          </a:p>
          <a:p>
            <a:r>
              <a:rPr lang="ru-RU" b="1" dirty="0" smtClean="0"/>
              <a:t>Справка о результатах по данному виду деятельности   с указанием динамики успеваемости данного  контингента.</a:t>
            </a:r>
          </a:p>
          <a:p>
            <a:endParaRPr lang="ru-RU" b="1" dirty="0" smtClean="0"/>
          </a:p>
          <a:p>
            <a:pPr>
              <a:buFont typeface="Wingdings" pitchFamily="2" charset="2"/>
              <a:buChar char="Ø"/>
            </a:pPr>
            <a:r>
              <a:rPr lang="ru-RU" b="1" dirty="0" smtClean="0"/>
              <a:t>Диагностика их результативности</a:t>
            </a:r>
          </a:p>
          <a:p>
            <a:pPr marL="514350" indent="-514350">
              <a:buAutoNum type="arabicPeriod"/>
            </a:pPr>
            <a:r>
              <a:rPr lang="ru-RU" dirty="0" smtClean="0"/>
              <a:t>уровень усвоения обучающимися определенной темы;</a:t>
            </a:r>
          </a:p>
          <a:p>
            <a:pPr marL="514350" indent="-514350">
              <a:buAutoNum type="arabicPeriod"/>
            </a:pPr>
            <a:r>
              <a:rPr lang="ru-RU" dirty="0" smtClean="0"/>
              <a:t>дополнительная отработка со слабо успевающими обучающимися пройденного материала;</a:t>
            </a:r>
          </a:p>
          <a:p>
            <a:pPr marL="514350" indent="-514350">
              <a:buAutoNum type="arabicPeriod"/>
            </a:pPr>
            <a:r>
              <a:rPr lang="ru-RU" dirty="0" smtClean="0"/>
              <a:t>анализ изменения качества знаний обучающихся;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0"/>
            <a:ext cx="8820472" cy="1556792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К3.П3. Организация педагогической деятельности</a:t>
            </a:r>
            <a:br>
              <a:rPr lang="ru-RU" sz="2400" b="1" dirty="0" smtClean="0"/>
            </a:br>
            <a:r>
              <a:rPr lang="ru-RU" sz="2400" b="1" dirty="0" smtClean="0"/>
              <a:t> с учетом индивидуальных особенностей обучающихся</a:t>
            </a:r>
            <a:endParaRPr lang="ru-RU" sz="2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ru-RU" sz="2200" b="1" i="1" dirty="0" smtClean="0"/>
              <a:t>1.3. Охват обучающихся внеурочной деятельностью по учебному предмету (профессиональному модулю)</a:t>
            </a:r>
          </a:p>
          <a:p>
            <a:pPr>
              <a:buFont typeface="Wingdings" pitchFamily="2" charset="2"/>
              <a:buChar char="q"/>
            </a:pPr>
            <a:r>
              <a:rPr lang="ru-RU" sz="2200" b="1" i="1" dirty="0" smtClean="0"/>
              <a:t>Сокращен К2 (всего один пункт)</a:t>
            </a:r>
          </a:p>
          <a:p>
            <a:pPr>
              <a:buFont typeface="Wingdings" pitchFamily="2" charset="2"/>
              <a:buChar char="q"/>
            </a:pPr>
            <a:r>
              <a:rPr lang="ru-RU" sz="2200" b="1" i="1" dirty="0" smtClean="0"/>
              <a:t>3.1. Использование педагогом в образовательном процессе компетентносто-ориентированных образовательных технологий и методик (КОТ, ИКТ, ЗСТ)</a:t>
            </a:r>
          </a:p>
          <a:p>
            <a:pPr>
              <a:buFont typeface="Wingdings" pitchFamily="2" charset="2"/>
              <a:buChar char="q"/>
            </a:pPr>
            <a:r>
              <a:rPr lang="ru-RU" sz="2400" b="1" i="1" dirty="0" smtClean="0">
                <a:solidFill>
                  <a:srgbClr val="FF0000"/>
                </a:solidFill>
              </a:rPr>
              <a:t>3.4. Участие педагога в инновационной деятельности</a:t>
            </a:r>
          </a:p>
          <a:p>
            <a:pPr>
              <a:buFont typeface="Wingdings" pitchFamily="2" charset="2"/>
              <a:buChar char="q"/>
            </a:pPr>
            <a:r>
              <a:rPr lang="ru-RU" sz="2400" b="1" i="1" dirty="0" smtClean="0"/>
              <a:t>3.5. Участие педагога в исследовательской деятельности</a:t>
            </a:r>
            <a:endParaRPr lang="ru-RU" sz="2200" dirty="0" smtClean="0">
              <a:solidFill>
                <a:srgbClr val="FF0000"/>
              </a:solidFill>
            </a:endParaRP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2. Изменения в критериях оценки ПОРТФОЛИО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381000"/>
            <a:ext cx="8001000" cy="88776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Работа со слабоуспевающими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933950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ru-RU" sz="2000" dirty="0" smtClean="0">
                <a:effectLst/>
              </a:rPr>
              <a:t>Необходимо предоставить план работы со слабоуспевающими, справку о количестве часов работы с ними. Или  можно оформить в виде выписки из журнала/указать учебник, если используется/; может использоваться ДОТ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1521" y="2780928"/>
          <a:ext cx="8712198" cy="3816424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328311"/>
                <a:gridCol w="916755"/>
                <a:gridCol w="1920235"/>
                <a:gridCol w="2700925"/>
                <a:gridCol w="1845972"/>
              </a:tblGrid>
              <a:tr h="949551"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 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№ </a:t>
                      </a:r>
                      <a:r>
                        <a:rPr lang="ru-RU" dirty="0" err="1" smtClean="0"/>
                        <a:t>гр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ФИО студента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Вид работы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Дом.задание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949551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12.10.2017</a:t>
                      </a:r>
                      <a:endParaRPr lang="ru-RU" sz="16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Т- 45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Шумских</a:t>
                      </a:r>
                      <a:r>
                        <a:rPr lang="ru-RU" dirty="0" smtClean="0"/>
                        <a:t> А.В.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Консультация</a:t>
                      </a:r>
                      <a:r>
                        <a:rPr lang="ru-RU" baseline="0" dirty="0" smtClean="0"/>
                        <a:t> по теме 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№ 321, 324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1356501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2060"/>
                          </a:solidFill>
                        </a:rPr>
                        <a:t>15.11.2017</a:t>
                      </a:r>
                      <a:endParaRPr lang="ru-RU" sz="16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rgbClr val="002060"/>
                          </a:solidFill>
                        </a:rPr>
                        <a:t>О-18</a:t>
                      </a:r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err="1" smtClean="0">
                          <a:solidFill>
                            <a:srgbClr val="002060"/>
                          </a:solidFill>
                        </a:rPr>
                        <a:t>Зубенко</a:t>
                      </a:r>
                      <a:r>
                        <a:rPr lang="ru-RU" b="0" dirty="0" smtClean="0">
                          <a:solidFill>
                            <a:srgbClr val="002060"/>
                          </a:solidFill>
                        </a:rPr>
                        <a:t> Я.И.</a:t>
                      </a:r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rgbClr val="002060"/>
                          </a:solidFill>
                        </a:rPr>
                        <a:t>Консультация по теме </a:t>
                      </a:r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rgbClr val="002060"/>
                          </a:solidFill>
                        </a:rPr>
                        <a:t>Выполнить  задание по карточке № 24</a:t>
                      </a:r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560821">
                <a:tc>
                  <a:txBody>
                    <a:bodyPr/>
                    <a:lstStyle/>
                    <a:p>
                      <a:endParaRPr lang="ru-RU" b="1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Работа с учащимися пропустившими занятия по болезни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8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2800" smtClean="0">
                <a:solidFill>
                  <a:srgbClr val="002060"/>
                </a:solidFill>
                <a:effectLst/>
              </a:rPr>
              <a:t>Необходимо предоставить либо план-график работы с такими детьми, с указанием количества часов, оформить таблицу как выписку из журнала:</a:t>
            </a:r>
          </a:p>
          <a:p>
            <a:pPr>
              <a:buFont typeface="Wingdings" pitchFamily="2" charset="2"/>
              <a:buNone/>
            </a:pPr>
            <a:endParaRPr lang="ru-RU" sz="2800" smtClean="0">
              <a:solidFill>
                <a:srgbClr val="002060"/>
              </a:solidFill>
              <a:effectLst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51520" y="3429000"/>
          <a:ext cx="8640961" cy="3429001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886332"/>
                <a:gridCol w="738611"/>
                <a:gridCol w="2585139"/>
                <a:gridCol w="2585140"/>
                <a:gridCol w="1845739"/>
              </a:tblGrid>
              <a:tr h="1202634"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№ </a:t>
                      </a:r>
                      <a:r>
                        <a:rPr lang="ru-RU" dirty="0" err="1" smtClean="0"/>
                        <a:t>гр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ФИО учащегося/студента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Консультация по теме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Дом.задание</a:t>
                      </a:r>
                      <a:r>
                        <a:rPr lang="ru-RU" dirty="0" smtClean="0"/>
                        <a:t>/ДОТ</a:t>
                      </a:r>
                      <a:endParaRPr lang="ru-RU" dirty="0"/>
                    </a:p>
                  </a:txBody>
                  <a:tcPr/>
                </a:tc>
              </a:tr>
              <a:tr h="1563424">
                <a:tc>
                  <a:txBody>
                    <a:bodyPr/>
                    <a:lstStyle/>
                    <a:p>
                      <a:r>
                        <a:rPr lang="ru-RU" dirty="0" smtClean="0"/>
                        <a:t>02.10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Ильина К.В.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Выполнить тестовое задание/ номер с/</a:t>
                      </a:r>
                      <a:r>
                        <a:rPr lang="ru-RU" dirty="0" err="1" smtClean="0"/>
                        <a:t>р</a:t>
                      </a:r>
                      <a:endParaRPr lang="ru-RU" dirty="0"/>
                    </a:p>
                  </a:txBody>
                  <a:tcPr/>
                </a:tc>
              </a:tr>
              <a:tr h="66294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Адаптированная образовательная программа может быть разработана как в отношении учебной группы инвалидов и лиц с ограниченными возможностями здоровья, так и индивидуально для конкретного обучающегося.</a:t>
            </a:r>
          </a:p>
          <a:p>
            <a:pPr>
              <a:buNone/>
            </a:pPr>
            <a:r>
              <a:rPr lang="ru-RU" dirty="0" smtClean="0"/>
              <a:t>Адаптированная образовательная программа может быть разработана в отношении обучающихся с конкретными видами ограничений здоровья (нарушения слуха (глухие, слабослышащие), нарушения зрения (слепые, слабовидящие), нарушения опорно-двигательного аппарата и пр.).</a:t>
            </a:r>
          </a:p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755576" y="1268760"/>
          <a:ext cx="8064895" cy="381642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844980"/>
                <a:gridCol w="1843592"/>
                <a:gridCol w="674528"/>
                <a:gridCol w="723186"/>
                <a:gridCol w="857731"/>
                <a:gridCol w="970841"/>
                <a:gridCol w="998612"/>
                <a:gridCol w="1151425"/>
              </a:tblGrid>
              <a:tr h="474776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№ </a:t>
                      </a:r>
                      <a:r>
                        <a:rPr lang="ru-RU" dirty="0" err="1" smtClean="0"/>
                        <a:t>гр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ФИО студента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Раздел/ тема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</a:rPr>
                        <a:t>динамика</a:t>
                      </a:r>
                      <a:endParaRPr lang="ru-RU" sz="14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</a:tr>
              <a:tr h="4747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err="1" smtClean="0">
                          <a:solidFill>
                            <a:srgbClr val="002060"/>
                          </a:solidFill>
                        </a:rPr>
                        <a:t>т№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err="1" smtClean="0">
                          <a:solidFill>
                            <a:srgbClr val="002060"/>
                          </a:solidFill>
                        </a:rPr>
                        <a:t>т№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smtClean="0">
                          <a:solidFill>
                            <a:srgbClr val="002060"/>
                          </a:solidFill>
                        </a:rPr>
                        <a:t>т№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smtClean="0">
                          <a:solidFill>
                            <a:srgbClr val="002060"/>
                          </a:solidFill>
                        </a:rPr>
                        <a:t>т№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err="1" smtClean="0">
                          <a:solidFill>
                            <a:srgbClr val="002060"/>
                          </a:solidFill>
                        </a:rPr>
                        <a:t>т№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49551">
                <a:tc>
                  <a:txBody>
                    <a:bodyPr/>
                    <a:lstStyle/>
                    <a:p>
                      <a:r>
                        <a:rPr lang="ru-RU" dirty="0" smtClean="0"/>
                        <a:t>Т- 45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Шумских</a:t>
                      </a:r>
                      <a:r>
                        <a:rPr lang="ru-RU" dirty="0" smtClean="0"/>
                        <a:t> А.В.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002060"/>
                          </a:solidFill>
                        </a:rPr>
                        <a:t>оценка</a:t>
                      </a:r>
                      <a:endParaRPr lang="ru-RU" sz="14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1356501"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rgbClr val="002060"/>
                          </a:solidFill>
                        </a:rPr>
                        <a:t>О-18</a:t>
                      </a:r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err="1" smtClean="0">
                          <a:solidFill>
                            <a:srgbClr val="002060"/>
                          </a:solidFill>
                        </a:rPr>
                        <a:t>Зубенко</a:t>
                      </a:r>
                      <a:r>
                        <a:rPr lang="ru-RU" b="0" dirty="0" smtClean="0">
                          <a:solidFill>
                            <a:srgbClr val="002060"/>
                          </a:solidFill>
                        </a:rPr>
                        <a:t> Я.И.</a:t>
                      </a:r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560821">
                <a:tc>
                  <a:txBody>
                    <a:bodyPr/>
                    <a:lstStyle/>
                    <a:p>
                      <a:endParaRPr lang="ru-RU" b="1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endParaRPr lang="ru-RU" b="1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3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 этой деятельности </a:t>
            </a:r>
            <a:r>
              <a:rPr lang="ru-RU" sz="3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относится </a:t>
            </a:r>
            <a:r>
              <a:rPr lang="ru-RU" sz="33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разработка учебных программ и предоставление их в качестве результата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Должны быть представлены копии приказов </a:t>
            </a:r>
            <a:r>
              <a:rPr lang="ru-RU" sz="3200" dirty="0" smtClean="0"/>
              <a:t>министерства образования Саратовской области, документ, подтверждающий участие  образовательной организации в работе  региональной инновационной площадки или копия приказа ОУ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 формировании рабочей группы по проведению экспериментальной или инновационной деятельности, соответственно копии писем, дипломов, сертификатов</a:t>
            </a:r>
          </a:p>
          <a:p>
            <a:pPr>
              <a:buNone/>
            </a:pPr>
            <a:endParaRPr lang="ru-RU" sz="3200" dirty="0" smtClean="0"/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404664"/>
            <a:ext cx="8460432" cy="1368152"/>
          </a:xfrm>
        </p:spPr>
        <p:txBody>
          <a:bodyPr>
            <a:normAutofit fontScale="90000"/>
          </a:bodyPr>
          <a:lstStyle/>
          <a:p>
            <a:r>
              <a:rPr lang="ru-RU" sz="31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3.4. Участие педагога в инновационной деятельности</a:t>
            </a:r>
            <a:r>
              <a:rPr lang="ru-RU" sz="31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67541" y="2780929"/>
          <a:ext cx="7920882" cy="167431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275046"/>
                <a:gridCol w="1559408"/>
                <a:gridCol w="1366012"/>
                <a:gridCol w="1295686"/>
                <a:gridCol w="1083179"/>
                <a:gridCol w="1341551"/>
              </a:tblGrid>
              <a:tr h="10801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организации инновационной деятельности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560" marR="645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Тема инновационной деятельности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560" marR="645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560" marR="645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Степень участия (участник творческой группы, руководитель)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560" marR="645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реализации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560" marR="645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560" marR="64560" marT="0" marB="0" anchor="ctr"/>
                </a:tc>
              </a:tr>
              <a:tr h="3941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560" marR="6456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560" marR="6456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560" marR="6456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560" marR="6456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560" marR="6456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560" marR="64560" marT="0" marB="0"/>
                </a:tc>
              </a:tr>
            </a:tbl>
          </a:graphicData>
        </a:graphic>
      </p:graphicFrame>
      <p:sp>
        <p:nvSpPr>
          <p:cNvPr id="26649" name="Rectangle 1"/>
          <p:cNvSpPr>
            <a:spLocks noChangeArrowheads="1"/>
          </p:cNvSpPr>
          <p:nvPr/>
        </p:nvSpPr>
        <p:spPr bwMode="auto">
          <a:xfrm>
            <a:off x="899592" y="848400"/>
            <a:ext cx="72009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1" hangingPunct="1"/>
            <a:r>
              <a:rPr lang="ru-RU" altLang="ru-RU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Результативность инновационной деятельности в </a:t>
            </a:r>
            <a:r>
              <a:rPr lang="ru-RU" altLang="ru-RU" sz="24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altLang="ru-RU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lang="ru-RU" altLang="ru-RU" sz="24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доаттестационный</a:t>
            </a:r>
            <a:r>
              <a:rPr lang="ru-RU" altLang="ru-RU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период</a:t>
            </a:r>
            <a:endParaRPr lang="ru-RU" altLang="ru-RU" sz="14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40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(для всех педагогических работников)</a:t>
            </a:r>
            <a:endParaRPr lang="ru-RU" alt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-1" y="764705"/>
          <a:ext cx="9144001" cy="75788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5596"/>
                <a:gridCol w="3103291"/>
                <a:gridCol w="5265114"/>
              </a:tblGrid>
              <a:tr h="1616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№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030" marR="300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Параметры информации</a:t>
                      </a:r>
                      <a:endParaRPr lang="ru-RU" sz="1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030" marR="300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Содержание информации</a:t>
                      </a:r>
                      <a:endParaRPr lang="ru-RU" sz="1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030" marR="30030" marT="0" marB="0"/>
                </a:tc>
              </a:tr>
              <a:tr h="161618">
                <a:tc gridSpan="3"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Данные о содержании инновационной деятельности</a:t>
                      </a:r>
                      <a:endParaRPr lang="ru-RU" sz="1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030" marR="3003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32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1.1.</a:t>
                      </a:r>
                      <a:endParaRPr lang="ru-RU" sz="5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030" marR="300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инновации (нововведения):</a:t>
                      </a:r>
                      <a:endParaRPr lang="ru-RU" sz="1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030" marR="3003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-"/>
                        <a:tabLst>
                          <a:tab pos="228600" algn="l"/>
                        </a:tabLs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одноцелевая;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-"/>
                        <a:tabLst>
                          <a:tab pos="228600" algn="l"/>
                        </a:tabLs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многоцелевая</a:t>
                      </a:r>
                      <a:endParaRPr lang="ru-RU" sz="1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030" marR="30030" marT="0" marB="0"/>
                </a:tc>
              </a:tr>
              <a:tr h="1616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1.2.</a:t>
                      </a:r>
                      <a:endParaRPr lang="ru-RU" sz="5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030" marR="300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Тема инновации</a:t>
                      </a:r>
                      <a:endParaRPr lang="ru-RU" sz="1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030" marR="3003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030" marR="30030" marT="0" marB="0"/>
                </a:tc>
              </a:tr>
              <a:tr h="3232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1.3.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030" marR="300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Сущность инновации (нововведения)</a:t>
                      </a:r>
                      <a:endParaRPr lang="ru-RU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030" marR="300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развернутая цель, комплекс взаимосвязанных задач, которые необходимо решить</a:t>
                      </a:r>
                      <a:endParaRPr lang="ru-RU" sz="1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030" marR="30030" marT="0" marB="0"/>
                </a:tc>
              </a:tr>
              <a:tr h="3232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1.4.</a:t>
                      </a:r>
                      <a:endParaRPr lang="ru-RU" sz="5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030" marR="300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 результата инновации</a:t>
                      </a:r>
                      <a:endParaRPr lang="ru-RU" sz="1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030" marR="300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качественно-количественная оценка произошедших за установленный период изменений</a:t>
                      </a:r>
                      <a:endParaRPr lang="ru-RU" sz="1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030" marR="30030" marT="0" marB="0"/>
                </a:tc>
              </a:tr>
              <a:tr h="6062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1.5.</a:t>
                      </a:r>
                      <a:endParaRPr lang="ru-RU" sz="5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030" marR="300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Характеристика полученных тиражируемых продуктов </a:t>
                      </a:r>
                      <a:endParaRPr lang="ru-RU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030" marR="300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назвать продукты и дать краткую аннотацию, например: образовательная программа, УМК, учебная программа, компьютерная программа и т.п.</a:t>
                      </a:r>
                      <a:endParaRPr lang="ru-RU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030" marR="30030" marT="0" marB="0"/>
                </a:tc>
              </a:tr>
              <a:tr h="9093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1.6.</a:t>
                      </a:r>
                      <a:endParaRPr lang="ru-RU" sz="5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030" marR="300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Классификация инноваций по сфере обновления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030" marR="3003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-"/>
                        <a:tabLst>
                          <a:tab pos="228600" algn="l"/>
                        </a:tabLs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методика обучения (технологии);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-"/>
                        <a:tabLst>
                          <a:tab pos="228600" algn="l"/>
                        </a:tabLs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исследовательская деятельность учащихся;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-"/>
                        <a:tabLst>
                          <a:tab pos="228600" algn="l"/>
                        </a:tabLs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система воспитательной работы;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-"/>
                        <a:tabLst>
                          <a:tab pos="228600" algn="l"/>
                        </a:tabLs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система образования;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-"/>
                        <a:tabLst>
                          <a:tab pos="228600" algn="l"/>
                        </a:tabLs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другая</a:t>
                      </a:r>
                      <a:endParaRPr lang="ru-RU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030" marR="30030" marT="0" marB="0"/>
                </a:tc>
              </a:tr>
              <a:tr h="4848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1.7.</a:t>
                      </a:r>
                      <a:endParaRPr lang="ru-RU" sz="5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030" marR="300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Классификация инноваций по виду нововведений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030" marR="3003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-"/>
                        <a:tabLst>
                          <a:tab pos="228600" algn="l"/>
                        </a:tabLs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своего опыта;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-"/>
                        <a:tabLst>
                          <a:tab pos="228600" algn="l"/>
                        </a:tabLs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освоение чьего-то опыта;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-"/>
                        <a:tabLst>
                          <a:tab pos="228600" algn="l"/>
                        </a:tabLs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освоение научных разработок</a:t>
                      </a:r>
                      <a:endParaRPr lang="ru-RU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030" marR="30030" marT="0" marB="0"/>
                </a:tc>
              </a:tr>
              <a:tr h="4848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1.8.</a:t>
                      </a:r>
                      <a:endParaRPr lang="ru-RU" sz="5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030" marR="300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Классификация инноваций по видам контроля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030" marR="3003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-"/>
                        <a:tabLst>
                          <a:tab pos="228600" algn="l"/>
                        </a:tabLs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самоконтроль;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-"/>
                        <a:tabLst>
                          <a:tab pos="228600" algn="l"/>
                        </a:tabLs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специалистами;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-"/>
                        <a:tabLst>
                          <a:tab pos="228600" algn="l"/>
                        </a:tabLs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общественностью</a:t>
                      </a:r>
                      <a:endParaRPr lang="ru-RU" sz="1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030" marR="30030" marT="0" marB="0"/>
                </a:tc>
              </a:tr>
              <a:tr h="8404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1.9.</a:t>
                      </a:r>
                      <a:endParaRPr lang="ru-RU" sz="5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030" marR="3003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какой стадии находится инновация </a:t>
                      </a:r>
                      <a:endParaRPr lang="ru-RU" sz="11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030" marR="3003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-"/>
                        <a:tabLst>
                          <a:tab pos="228600" algn="l"/>
                        </a:tabLst>
                      </a:pPr>
                      <a:r>
                        <a:rPr lang="ru-RU" sz="10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формирование идеи, цели;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-"/>
                        <a:tabLst>
                          <a:tab pos="228600" algn="l"/>
                        </a:tabLst>
                      </a:pPr>
                      <a:r>
                        <a:rPr lang="ru-RU" sz="10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разработка; 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-"/>
                        <a:tabLst>
                          <a:tab pos="228600" algn="l"/>
                        </a:tabLst>
                      </a:pPr>
                      <a:r>
                        <a:rPr lang="ru-RU" sz="10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опытное внедрение; 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-"/>
                        <a:tabLst>
                          <a:tab pos="228600" algn="l"/>
                        </a:tabLst>
                      </a:pPr>
                      <a:r>
                        <a:rPr lang="ru-RU" sz="10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распространение; 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-"/>
                        <a:tabLst>
                          <a:tab pos="228600" algn="l"/>
                        </a:tabLst>
                      </a:pPr>
                      <a:r>
                        <a:rPr lang="ru-RU" sz="1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рутинизация</a:t>
                      </a:r>
                      <a:endParaRPr lang="ru-RU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030" marR="30030" marT="0" marB="0"/>
                </a:tc>
              </a:tr>
              <a:tr h="9697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1.10</a:t>
                      </a:r>
                      <a:endParaRPr lang="ru-RU" sz="5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030" marR="300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руководителя</a:t>
                      </a:r>
                      <a:endParaRPr lang="ru-RU" sz="1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030" marR="3003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научный консультант/руководитель (указать его основное место работы):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-"/>
                        <a:tabLst>
                          <a:tab pos="228600" algn="l"/>
                        </a:tabLs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сотрудник </a:t>
                      </a: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ОУ </a:t>
                      </a: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(указать должность);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-"/>
                        <a:tabLst>
                          <a:tab pos="228600" algn="l"/>
                        </a:tabLs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сотрудник органов управления образованием (указать должность);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-"/>
                        <a:tabLst>
                          <a:tab pos="228600" algn="l"/>
                        </a:tabLs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иное.</a:t>
                      </a:r>
                      <a:endParaRPr lang="ru-RU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030" marR="30030" marT="0" marB="0"/>
                </a:tc>
              </a:tr>
              <a:tr h="161618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Препятствия на пути разработки и внедрения инноваций и способы их преодоления</a:t>
                      </a:r>
                      <a:endParaRPr lang="ru-RU" sz="1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030" marR="3003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671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2.1.</a:t>
                      </a:r>
                      <a:endParaRPr lang="ru-RU" sz="5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030" marR="3003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-"/>
                        <a:tabLst>
                          <a:tab pos="228600" algn="l"/>
                        </a:tabLs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социальные,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-"/>
                        <a:tabLst>
                          <a:tab pos="228600" algn="l"/>
                        </a:tabLs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правовые, 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-"/>
                        <a:tabLst>
                          <a:tab pos="228600" algn="l"/>
                        </a:tabLs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материально-технические, 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-"/>
                        <a:tabLst>
                          <a:tab pos="228600" algn="l"/>
                        </a:tabLs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физиологические,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-"/>
                        <a:tabLst>
                          <a:tab pos="228600" algn="l"/>
                        </a:tabLs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гигиенические,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-"/>
                        <a:tabLst>
                          <a:tab pos="228600" algn="l"/>
                        </a:tabLs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психологические, 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-"/>
                        <a:tabLst>
                          <a:tab pos="228600" algn="l"/>
                        </a:tabLs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общепедагогические, 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-"/>
                        <a:tabLst>
                          <a:tab pos="228600" algn="l"/>
                        </a:tabLs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финансовые, 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-"/>
                        <a:tabLst>
                          <a:tab pos="228600" algn="l"/>
                        </a:tabLs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другие</a:t>
                      </a:r>
                      <a:endParaRPr lang="ru-RU" sz="1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030" marR="3003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030" marR="30030" marT="0" marB="0"/>
                </a:tc>
              </a:tr>
            </a:tbl>
          </a:graphicData>
        </a:graphic>
      </p:graphicFrame>
      <p:sp>
        <p:nvSpPr>
          <p:cNvPr id="27712" name="Rectangle 1"/>
          <p:cNvSpPr>
            <a:spLocks noChangeArrowheads="1"/>
          </p:cNvSpPr>
          <p:nvPr/>
        </p:nvSpPr>
        <p:spPr bwMode="auto">
          <a:xfrm>
            <a:off x="539552" y="0"/>
            <a:ext cx="8208912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1" hangingPunct="1">
              <a:tabLst>
                <a:tab pos="228600" algn="l"/>
              </a:tabLst>
            </a:pPr>
            <a:r>
              <a:rPr lang="ru-RU" altLang="ru-RU" sz="2000" b="1" dirty="0" smtClean="0">
                <a:latin typeface="Arial" charset="0"/>
                <a:ea typeface="Times New Roman" pitchFamily="18" charset="0"/>
                <a:cs typeface="Arial" charset="0"/>
              </a:rPr>
              <a:t>Примерная </a:t>
            </a:r>
            <a:r>
              <a:rPr lang="ru-RU" altLang="ru-RU" sz="2000" b="1" dirty="0">
                <a:latin typeface="Arial" charset="0"/>
                <a:ea typeface="Times New Roman" pitchFamily="18" charset="0"/>
                <a:cs typeface="Arial" charset="0"/>
              </a:rPr>
              <a:t>форма отчета </a:t>
            </a:r>
            <a:endParaRPr lang="ru-RU" altLang="ru-RU" sz="2000" b="1" dirty="0" smtClean="0"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tabLst>
                <a:tab pos="228600" algn="l"/>
              </a:tabLst>
            </a:pPr>
            <a:r>
              <a:rPr lang="ru-RU" altLang="ru-RU" sz="2000" b="1" dirty="0" smtClean="0">
                <a:latin typeface="Arial" charset="0"/>
                <a:ea typeface="Times New Roman" pitchFamily="18" charset="0"/>
                <a:cs typeface="Arial" charset="0"/>
              </a:rPr>
              <a:t>по </a:t>
            </a:r>
            <a:r>
              <a:rPr lang="ru-RU" altLang="ru-RU" sz="2000" b="1" dirty="0">
                <a:latin typeface="Arial" charset="0"/>
                <a:ea typeface="Times New Roman" pitchFamily="18" charset="0"/>
                <a:cs typeface="Arial" charset="0"/>
              </a:rPr>
              <a:t>инновационной </a:t>
            </a:r>
            <a:r>
              <a:rPr lang="ru-RU" altLang="ru-RU" sz="2000" b="1" dirty="0" smtClean="0">
                <a:latin typeface="Arial" charset="0"/>
                <a:ea typeface="Times New Roman" pitchFamily="18" charset="0"/>
                <a:cs typeface="Arial" charset="0"/>
              </a:rPr>
              <a:t>деятельности</a:t>
            </a:r>
            <a:endParaRPr lang="ru-RU" altLang="ru-RU" sz="1200" dirty="0">
              <a:latin typeface="Arial" charset="0"/>
              <a:ea typeface="Times New Roman" pitchFamily="18" charset="0"/>
              <a:cs typeface="Arial" charset="0"/>
            </a:endParaRPr>
          </a:p>
          <a:p>
            <a:pPr>
              <a:buFontTx/>
              <a:buChar char="•"/>
              <a:tabLst>
                <a:tab pos="228600" algn="l"/>
              </a:tabLst>
            </a:pPr>
            <a:endParaRPr lang="ru-RU" altLang="ru-RU" dirty="0">
              <a:latin typeface="Arial" charset="0"/>
              <a:ea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3.5. Участие в исследовательской деятельности</a:t>
            </a:r>
            <a:endParaRPr lang="ru-RU" sz="3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1628800"/>
            <a:ext cx="83529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Речь в этом показателе идет об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исследовательской деятельности самого педагога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его участие в научно-практических конференциях, конкурсах и т.д. Представить нужно копии программ, мероприятий, сертификатов, дипломов и т.д.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-1" y="1628800"/>
          <a:ext cx="9144001" cy="37869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2063859"/>
                <a:gridCol w="1143911"/>
                <a:gridCol w="1552451"/>
                <a:gridCol w="1335780"/>
                <a:gridCol w="1524000"/>
              </a:tblGrid>
              <a:tr h="29221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Учебный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Виды деятельности.</a:t>
                      </a:r>
                      <a:b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</a:b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Уровень участия </a:t>
                      </a:r>
                      <a:b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</a:b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(на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уровне образовательной организации, муниципальном уровне или на региональном, всероссийском уровне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Степень участия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Виды выполненных работ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Перечень функций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Выходные</a:t>
                      </a:r>
                      <a:b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</a:b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данные документа со ссылкой</a:t>
                      </a:r>
                      <a:b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</a:b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на Интернет-ресурс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32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28800" algn="l"/>
                        </a:tabLst>
                      </a:pP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28800" algn="l"/>
                        </a:tabLst>
                      </a:pP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4417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32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1" algn="ctr" rtl="0">
              <a:spcBef>
                <a:spcPct val="0"/>
              </a:spcBef>
            </a:pPr>
            <a:r>
              <a:rPr lang="ru-RU" sz="2400" b="1" dirty="0"/>
              <a:t>Участие педагогического работника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в </a:t>
            </a:r>
            <a:r>
              <a:rPr lang="ru-RU" sz="2400" b="1" dirty="0"/>
              <a:t>исследовательской </a:t>
            </a:r>
            <a:r>
              <a:rPr lang="ru-RU" sz="2400" b="1" dirty="0" smtClean="0"/>
              <a:t>деятельности</a:t>
            </a:r>
            <a:r>
              <a:rPr lang="ru-RU" sz="2400" b="1" dirty="0"/>
              <a:t/>
            </a:r>
            <a:br>
              <a:rPr lang="ru-RU" sz="2400" b="1" dirty="0"/>
            </a:br>
            <a:endParaRPr lang="ru-RU" sz="2400" b="1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67544" y="4941168"/>
            <a:ext cx="8191872" cy="1224136"/>
          </a:xfrm>
          <a:prstGeom prst="rect">
            <a:avLst/>
          </a:prstGeom>
        </p:spPr>
        <p:txBody>
          <a:bodyPr vert="horz" anchor="b" anchorCtr="0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661248"/>
            <a:ext cx="8568952" cy="86409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Обязательно приложить копии документов, подтверждающие ваше участие.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5" name="Рисунок 4"/>
          <p:cNvGraphicFramePr>
            <a:graphicFrameLocks noGrp="1"/>
          </p:cNvGraphicFramePr>
          <p:nvPr>
            <p:ph type="pic" idx="1"/>
          </p:nvPr>
        </p:nvGraphicFramePr>
        <p:xfrm>
          <a:off x="1" y="1052736"/>
          <a:ext cx="9143998" cy="4104456"/>
        </p:xfrm>
        <a:graphic>
          <a:graphicData uri="http://schemas.openxmlformats.org/drawingml/2006/table">
            <a:tbl>
              <a:tblPr/>
              <a:tblGrid>
                <a:gridCol w="946928"/>
                <a:gridCol w="2257688"/>
                <a:gridCol w="2969691"/>
                <a:gridCol w="2969691"/>
              </a:tblGrid>
              <a:tr h="10183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Учебный год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09" marR="619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Мероприятие/ уровень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09" marR="619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 участия/ тема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09" marR="619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Результат </a:t>
                      </a:r>
                    </a:p>
                  </a:txBody>
                  <a:tcPr marL="61909" marR="619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0861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2014-2015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09" marR="619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Всероссийская научная конференция. Современный урок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09" marR="619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Секционные заседания. Доклад по теме: Модульная форма организации занятий как средство преподавания специальных дисциплин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09" marR="619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Сертификат участника конференции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Свидетельство о публикации в сборнике выступлений на конференции </a:t>
                      </a:r>
                    </a:p>
                  </a:txBody>
                  <a:tcPr marL="61909" marR="619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4529" name="Rectangle 1"/>
          <p:cNvSpPr>
            <a:spLocks noChangeArrowheads="1"/>
          </p:cNvSpPr>
          <p:nvPr/>
        </p:nvSpPr>
        <p:spPr bwMode="auto">
          <a:xfrm>
            <a:off x="789038" y="271096"/>
            <a:ext cx="78357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 eaLnBrk="0" hangingPunct="0"/>
            <a:r>
              <a:rPr lang="ru-RU" sz="2000" b="1" dirty="0">
                <a:effectLst/>
                <a:cs typeface="Times New Roman" pitchFamily="18" charset="0"/>
              </a:rPr>
              <a:t>Собственная</a:t>
            </a:r>
            <a:r>
              <a:rPr lang="ru-RU" sz="2000" dirty="0">
                <a:effectLst/>
                <a:cs typeface="Times New Roman" pitchFamily="18" charset="0"/>
              </a:rPr>
              <a:t> исследовательская деятельность преподавателя </a:t>
            </a:r>
          </a:p>
          <a:p>
            <a:pPr algn="just" eaLnBrk="0" hangingPunct="0"/>
            <a:endParaRPr lang="ru-RU" sz="2800" dirty="0">
              <a:effectLst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6009" t="23839" r="28110" b="15356"/>
          <a:stretch>
            <a:fillRect/>
          </a:stretch>
        </p:blipFill>
        <p:spPr bwMode="auto">
          <a:xfrm>
            <a:off x="0" y="-158314"/>
            <a:ext cx="9163456" cy="7016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55576" y="0"/>
            <a:ext cx="8001000" cy="1143000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К3.П6. Обобщение и распространение собственного педагогического опыта</a:t>
            </a:r>
            <a:endParaRPr lang="ru-RU" sz="2400" b="1" dirty="0"/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sz="quarter" idx="1"/>
          </p:nvPr>
        </p:nvGraphicFramePr>
        <p:xfrm>
          <a:off x="-1" y="1600200"/>
          <a:ext cx="9144001" cy="49251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6521"/>
                <a:gridCol w="823056"/>
                <a:gridCol w="1809769"/>
                <a:gridCol w="2322805"/>
                <a:gridCol w="2221850"/>
              </a:tblGrid>
              <a:tr h="884987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тема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год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уровень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Выступление/публикация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Результат 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846929">
                <a:tc>
                  <a:txBody>
                    <a:bodyPr/>
                    <a:lstStyle/>
                    <a:p>
                      <a:r>
                        <a:rPr lang="ru-RU" dirty="0" smtClean="0"/>
                        <a:t>Проблемное</a:t>
                      </a:r>
                      <a:r>
                        <a:rPr lang="ru-RU" baseline="0" dirty="0" smtClean="0"/>
                        <a:t> обучение в условиях внедрения ФГОС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Региональный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Выступление</a:t>
                      </a:r>
                      <a:r>
                        <a:rPr lang="ru-RU" baseline="0" dirty="0" smtClean="0"/>
                        <a:t> на конференции с публикацией в сборнике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Сертификат о публикации</a:t>
                      </a:r>
                    </a:p>
                    <a:p>
                      <a:r>
                        <a:rPr lang="ru-RU" dirty="0" smtClean="0"/>
                        <a:t>Сертификат</a:t>
                      </a:r>
                      <a:r>
                        <a:rPr lang="ru-RU" baseline="0" dirty="0" smtClean="0"/>
                        <a:t> о выступлении</a:t>
                      </a:r>
                      <a:endParaRPr lang="ru-RU" dirty="0"/>
                    </a:p>
                  </a:txBody>
                  <a:tcPr/>
                </a:tc>
              </a:tr>
              <a:tr h="2193228">
                <a:tc>
                  <a:txBody>
                    <a:bodyPr/>
                    <a:lstStyle/>
                    <a:p>
                      <a:r>
                        <a:rPr lang="ru-RU" dirty="0" smtClean="0"/>
                        <a:t>Современный урок в профессиональном образовании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Федеральный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Публикация в сборнике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Сертификат о публикации</a:t>
                      </a:r>
                    </a:p>
                    <a:p>
                      <a:r>
                        <a:rPr lang="ru-RU" dirty="0" smtClean="0"/>
                        <a:t>Сертификат о распространении</a:t>
                      </a:r>
                      <a:r>
                        <a:rPr lang="ru-RU" baseline="0" dirty="0" smtClean="0"/>
                        <a:t> педагогического опыта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323528" y="1844825"/>
          <a:ext cx="8580238" cy="36450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47"/>
                <a:gridCol w="1543809"/>
                <a:gridCol w="1543809"/>
                <a:gridCol w="1620999"/>
                <a:gridCol w="1312238"/>
                <a:gridCol w="2025936"/>
              </a:tblGrid>
              <a:tr h="21480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№ </a:t>
                      </a:r>
                      <a:r>
                        <a:rPr lang="ru-RU" sz="18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/</a:t>
                      </a:r>
                      <a:r>
                        <a:rPr lang="ru-RU" sz="18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Тема публикации</a:t>
                      </a:r>
                      <a:endParaRPr lang="ru-RU" sz="18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уровень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место издания, год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Интернет адрес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Подтверждение (</a:t>
                      </a:r>
                      <a:r>
                        <a:rPr lang="ru-RU" sz="18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скриншот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Интернет страницы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и/или 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сертификат)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498989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8989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8989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836712"/>
            <a:ext cx="8001000" cy="1368152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chemeClr val="tx1"/>
                </a:solidFill>
              </a:rPr>
              <a:t>НАЛИЧИЕ ОПУБЛИКОВАННЫХ СТАТЕЙ, НАУЧНЫХ ПУБЛИКАЦИЙ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Копии программ мероприятий, писем, приказов, сертификатов; электронные ссылки и </a:t>
            </a:r>
            <a:r>
              <a:rPr lang="ru-RU" dirty="0" err="1" smtClean="0"/>
              <a:t>т.д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Список публикаций с указанием выходных данных; копии обложек и первых страниц статей; электронные ссылки и т.д.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Должно быть в портфолио: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/>
              <a:t>Проведение открытых мероприятий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11560" y="1556792"/>
          <a:ext cx="8208913" cy="4611238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224136"/>
                <a:gridCol w="4769019"/>
                <a:gridCol w="2215758"/>
              </a:tblGrid>
              <a:tr h="4415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/>
                        <a:t>Учебный год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УД/тема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Результат 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1038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2012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FF0000"/>
                          </a:solidFill>
                        </a:rPr>
                        <a:t>открытый урок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Сертификат </a:t>
                      </a:r>
                      <a:endParaRPr lang="ru-RU" sz="20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8278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2013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</a:rPr>
                        <a:t>Мастер-класс как эффективная форма распространения педагогического опыта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smtClean="0"/>
                        <a:t>Сертификат</a:t>
                      </a:r>
                      <a:endParaRPr lang="ru-RU" sz="20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1038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2014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</a:rPr>
                        <a:t>Конференция: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</a:rPr>
                        <a:t>Стратегические пути развития образования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Сертификат докладчика</a:t>
                      </a:r>
                      <a:endParaRPr lang="ru-RU" sz="20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0879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</a:rPr>
                        <a:t>2015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</a:rPr>
                        <a:t>Неделя учебной дисциплины/ план прилагается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755576" y="3429000"/>
          <a:ext cx="8004175" cy="13916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835"/>
                <a:gridCol w="1600835"/>
                <a:gridCol w="1600835"/>
                <a:gridCol w="1600835"/>
                <a:gridCol w="1600835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№ </a:t>
                      </a:r>
                      <a:r>
                        <a:rPr lang="ru-RU" sz="18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ru-RU" sz="18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Название мероприятия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Дата и место его проведения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Уровень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Наличие отзыва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62000" y="381000"/>
            <a:ext cx="8001000" cy="254394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ПУБЛИЧНОЕ ПРЕДСТАВЛЕНИЕ СОБСТВЕННОГО ПЕДАГОГИЧЕСКОГО ОПЫТА</a:t>
            </a:r>
            <a:r>
              <a:rPr lang="ru-RU" sz="2400" dirty="0" smtClean="0">
                <a:solidFill>
                  <a:schemeClr val="tx1"/>
                </a:solidFill>
              </a:rPr>
              <a:t/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В ФОРМЕ ОТКРЫТОГО УРОКА/ МАСТЕР-КЛАССА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F:\методичка по 7 заочной конференции\содержание методички0001.tif"/>
          <p:cNvPicPr/>
          <p:nvPr/>
        </p:nvPicPr>
        <p:blipFill>
          <a:blip r:embed="rId2" cstate="print"/>
          <a:srcRect l="9434" t="7563" b="12005"/>
          <a:stretch>
            <a:fillRect/>
          </a:stretch>
        </p:blipFill>
        <p:spPr bwMode="auto">
          <a:xfrm>
            <a:off x="5582285" y="1885950"/>
            <a:ext cx="3561715" cy="497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 descr="F:\методичка по 7 заочной конференции\обложка методички-кейс.tif"/>
          <p:cNvPicPr/>
          <p:nvPr/>
        </p:nvPicPr>
        <p:blipFill>
          <a:blip r:embed="rId3" cstate="print"/>
          <a:srcRect l="15232" t="29837" r="16612"/>
          <a:stretch>
            <a:fillRect/>
          </a:stretch>
        </p:blipFill>
        <p:spPr bwMode="auto">
          <a:xfrm>
            <a:off x="0" y="0"/>
            <a:ext cx="2627784" cy="3573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Содержимое 13" descr="F:\методичка по 7 заочной конференции\номерметодички.tif"/>
          <p:cNvPicPr>
            <a:picLocks noGrp="1"/>
          </p:cNvPicPr>
          <p:nvPr>
            <p:ph sz="quarter" idx="1"/>
          </p:nvPr>
        </p:nvPicPr>
        <p:blipFill>
          <a:blip r:embed="rId4" cstate="print"/>
          <a:srcRect l="13308" t="3263" r="22220" b="27775"/>
          <a:stretch>
            <a:fillRect/>
          </a:stretch>
        </p:blipFill>
        <p:spPr bwMode="auto">
          <a:xfrm>
            <a:off x="2699792" y="0"/>
            <a:ext cx="3105126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 descr="F:\методичка по 7 заочной конференции\10001.tif"/>
          <p:cNvPicPr/>
          <p:nvPr/>
        </p:nvPicPr>
        <p:blipFill>
          <a:blip r:embed="rId5" cstate="print"/>
          <a:srcRect t="57057" b="8254"/>
          <a:stretch>
            <a:fillRect/>
          </a:stretch>
        </p:blipFill>
        <p:spPr bwMode="auto">
          <a:xfrm>
            <a:off x="251520" y="4095750"/>
            <a:ext cx="5257800" cy="2762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26369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К3.П7.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Повышение качества профессиональной деятельности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указать название КПК, место и время проведения, приложить заверенные ксерокопии сертификатов, удостоверений, свидетельств за последние 3-5 лет (включая документы о прохождении стажировки на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предприятиии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51520" y="3073747"/>
          <a:ext cx="8280920" cy="1723404"/>
        </p:xfrm>
        <a:graphic>
          <a:graphicData uri="http://schemas.openxmlformats.org/drawingml/2006/table">
            <a:tbl>
              <a:tblPr/>
              <a:tblGrid>
                <a:gridCol w="528283"/>
                <a:gridCol w="1100870"/>
                <a:gridCol w="2024525"/>
                <a:gridCol w="2029571"/>
                <a:gridCol w="1165924"/>
                <a:gridCol w="1431747"/>
              </a:tblGrid>
              <a:tr h="8617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Год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87" marR="445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Сроки  </a:t>
                      </a: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обучения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87" marR="445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Учреждение, проводившее повышение квалификации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87" marR="445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Название курсов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(согласно документу)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87" marR="445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Количество часов (согласно документу)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87" marR="445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Наименование и номер документа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87" marR="445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17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87" marR="445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87" marR="445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87" marR="445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87" marR="445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87" marR="445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87" marR="445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692696"/>
            <a:ext cx="8001000" cy="1143000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200" dirty="0" smtClean="0"/>
              <a:t> </a:t>
            </a:r>
            <a:r>
              <a:rPr lang="ru-RU" sz="2200" dirty="0" smtClean="0">
                <a:solidFill>
                  <a:schemeClr val="tx1"/>
                </a:solidFill>
              </a:rPr>
              <a:t>К3.П8. Профессиональная экспертная деятельность: копии приказов, положений о мероприятиях с указанием состава жюри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sz="quarter" idx="1"/>
          </p:nvPr>
        </p:nvGraphicFramePr>
        <p:xfrm>
          <a:off x="683568" y="1628800"/>
          <a:ext cx="8064896" cy="3888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/>
                <a:gridCol w="2016224"/>
                <a:gridCol w="2016224"/>
                <a:gridCol w="2016224"/>
              </a:tblGrid>
              <a:tr h="46204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Учебный год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Уровень участия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Выходные данные документов</a:t>
                      </a:r>
                      <a:b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</a:b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 видам деятельности со ссылкой</a:t>
                      </a:r>
                      <a:b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</a:b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на Интернет-ресурс</a:t>
                      </a:r>
                      <a:b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</a:b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ru-RU" sz="1400" i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приказы, протоколы заседаний оргкомитетов профессиональных конкурсов</a:t>
                      </a: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5022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Уровень образовательной </a:t>
                      </a:r>
                      <a:r>
                        <a:rPr lang="ru-RU" sz="1600" b="1" i="1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организации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Муниципальный, Региональный</a:t>
                      </a:r>
                      <a:r>
                        <a:rPr lang="ru-RU" sz="1600" b="1" i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ru-RU" sz="1600" b="1" i="1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Всероссийский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Копии документов, вложенные по годам. Можно собрать данные в таблицу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476672"/>
            <a:ext cx="8001000" cy="1143000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К3.П.9. </a:t>
            </a:r>
            <a:r>
              <a:rPr lang="ru-RU" sz="2800" b="1" i="1" dirty="0" smtClean="0"/>
              <a:t>Поощрения  за достижения </a:t>
            </a:r>
            <a:br>
              <a:rPr lang="ru-RU" sz="2800" b="1" i="1" dirty="0" smtClean="0"/>
            </a:br>
            <a:r>
              <a:rPr lang="ru-RU" sz="2800" b="1" i="1" dirty="0" smtClean="0"/>
              <a:t>в профессиональной деятельности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b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403648" y="3068960"/>
          <a:ext cx="6696744" cy="1651398"/>
        </p:xfrm>
        <a:graphic>
          <a:graphicData uri="http://schemas.openxmlformats.org/drawingml/2006/table">
            <a:tbl>
              <a:tblPr/>
              <a:tblGrid>
                <a:gridCol w="1445009"/>
                <a:gridCol w="5251735"/>
              </a:tblGrid>
              <a:tr h="8256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Год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87" marR="445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Наименование документа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87" marR="445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56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87" marR="445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87" marR="445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Приказы, выписки из приказов</a:t>
            </a:r>
          </a:p>
          <a:p>
            <a:r>
              <a:rPr lang="ru-RU" dirty="0" smtClean="0"/>
              <a:t>Выписки из протоколов педсоветов, МО образовательных учреждений или копии протоколов.</a:t>
            </a:r>
          </a:p>
          <a:p>
            <a:r>
              <a:rPr lang="ru-RU" dirty="0" smtClean="0"/>
              <a:t>Программы проведения заседаний МО, педсоветов с указанной вашей фамилией/ копии протоколов.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62000" y="381000"/>
            <a:ext cx="8001000" cy="1247800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К4.П1. </a:t>
            </a:r>
            <a:r>
              <a:rPr lang="ru-RU" sz="2000" b="1" i="1" dirty="0" smtClean="0"/>
              <a:t>Участие в работе методических советов, объединений муниципального, регионального или федерального уровня</a:t>
            </a:r>
            <a:endParaRPr lang="ru-RU" sz="2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8001000" cy="144016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/>
              <a:t> </a:t>
            </a:r>
            <a:r>
              <a:rPr lang="ru-RU" sz="2000" b="1" dirty="0" smtClean="0"/>
              <a:t>Перечень критериев и показателей оценки профессиональной деятельности </a:t>
            </a:r>
            <a:br>
              <a:rPr lang="ru-RU" sz="2000" b="1" dirty="0" smtClean="0"/>
            </a:br>
            <a:r>
              <a:rPr lang="ru-RU" sz="2000" b="1" dirty="0" smtClean="0"/>
              <a:t>педагогических работников </a:t>
            </a:r>
            <a:endParaRPr lang="ru-RU" sz="2000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762000" y="1340768"/>
            <a:ext cx="8004048" cy="5328592"/>
          </a:xfrm>
        </p:spPr>
        <p:txBody>
          <a:bodyPr>
            <a:normAutofit fontScale="32500" lnSpcReduction="20000"/>
          </a:bodyPr>
          <a:lstStyle/>
          <a:p>
            <a:endParaRPr lang="ru-RU" dirty="0" smtClean="0"/>
          </a:p>
          <a:p>
            <a:endParaRPr lang="ru-RU" dirty="0" smtClean="0"/>
          </a:p>
          <a:p>
            <a:pPr>
              <a:spcBef>
                <a:spcPts val="0"/>
              </a:spcBef>
            </a:pPr>
            <a:r>
              <a:rPr lang="ru-RU" sz="4900" dirty="0" smtClean="0"/>
              <a:t>Критерий </a:t>
            </a:r>
            <a:r>
              <a:rPr lang="en-US" sz="4900" dirty="0" smtClean="0"/>
              <a:t>I</a:t>
            </a:r>
            <a:r>
              <a:rPr lang="ru-RU" sz="4900" dirty="0" smtClean="0"/>
              <a:t>. </a:t>
            </a:r>
            <a:r>
              <a:rPr lang="ru-RU" sz="4900" b="1" dirty="0" smtClean="0"/>
              <a:t>«Результаты освоения обучающимися образовательных программ по итогам мониторингов, проводимых организацией. </a:t>
            </a:r>
            <a:r>
              <a:rPr lang="ru-RU" sz="4900" b="1" dirty="0" smtClean="0">
                <a:solidFill>
                  <a:srgbClr val="FF0000"/>
                </a:solidFill>
              </a:rPr>
              <a:t>Результаты деятельности педагогического работника в области внеурочной деятельности обучающихся</a:t>
            </a:r>
            <a:endParaRPr lang="ru-RU" sz="4900" dirty="0" smtClean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</a:pPr>
            <a:endParaRPr lang="ru-RU" sz="4900" dirty="0" smtClean="0"/>
          </a:p>
          <a:p>
            <a:pPr>
              <a:spcBef>
                <a:spcPts val="0"/>
              </a:spcBef>
            </a:pPr>
            <a:r>
              <a:rPr lang="ru-RU" sz="4900" dirty="0" smtClean="0"/>
              <a:t>Критерий </a:t>
            </a:r>
            <a:r>
              <a:rPr lang="en-US" sz="4900" dirty="0" smtClean="0"/>
              <a:t>II</a:t>
            </a:r>
            <a:r>
              <a:rPr lang="ru-RU" sz="4900" dirty="0" smtClean="0"/>
              <a:t>. </a:t>
            </a:r>
            <a:r>
              <a:rPr lang="ru-RU" sz="4900" b="1" dirty="0" smtClean="0"/>
              <a:t>«Выявление  и  развитие  способностей  обучающихся  к  научной  (интеллектуальной), творческой,  а также их участие в олимпиадах, конкурсах, фестивалях, соревнованиях (если деятельность педагогических работников связана с направлениями педагогической работы, по которым такие мероприятия проводятся)»</a:t>
            </a:r>
            <a:endParaRPr lang="ru-RU" sz="4900" dirty="0" smtClean="0"/>
          </a:p>
          <a:p>
            <a:r>
              <a:rPr lang="ru-RU" sz="4900" dirty="0" smtClean="0"/>
              <a:t>Критерий </a:t>
            </a:r>
            <a:r>
              <a:rPr lang="en-US" sz="4900" dirty="0" smtClean="0"/>
              <a:t>III</a:t>
            </a:r>
            <a:r>
              <a:rPr lang="ru-RU" sz="4900" dirty="0" smtClean="0"/>
              <a:t>. </a:t>
            </a:r>
            <a:r>
              <a:rPr lang="ru-RU" sz="4900" b="1" dirty="0" smtClean="0"/>
              <a:t>«Личный вклад педагогического работника в повышение качества образования, совершенствование методов обучения и воспитания, продуктивное использование новых образовательных технологий, транслирование в педагогических коллективах опыта практических результатов своей профессиональной деятельности, в том числе экспериментальной и инновационной.  </a:t>
            </a:r>
            <a:r>
              <a:rPr lang="ru-RU" sz="4900" b="1" dirty="0" smtClean="0">
                <a:solidFill>
                  <a:schemeClr val="accent2">
                    <a:lumMod val="75000"/>
                  </a:schemeClr>
                </a:solidFill>
              </a:rPr>
              <a:t>(Убрали- транслирование в педагогических коллективах опыта практических результатов своей профессиональной деятельности)</a:t>
            </a:r>
            <a:endParaRPr lang="ru-RU" sz="49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4900" dirty="0" smtClean="0"/>
              <a:t>Критерий </a:t>
            </a:r>
            <a:r>
              <a:rPr lang="en-US" sz="4900" dirty="0" smtClean="0"/>
              <a:t>IV</a:t>
            </a:r>
            <a:r>
              <a:rPr lang="ru-RU" sz="4900" dirty="0" smtClean="0"/>
              <a:t>. </a:t>
            </a:r>
            <a:r>
              <a:rPr lang="ru-RU" sz="4900" b="1" dirty="0" smtClean="0"/>
              <a:t>«Активное участие в работе методических объединений педагогических работников организаций, в разработке программно-методического сопровождения образовательного процесса, профессиональных конкурсах»</a:t>
            </a:r>
            <a:endParaRPr lang="ru-RU" sz="4900" dirty="0" smtClean="0"/>
          </a:p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611559" y="1600200"/>
          <a:ext cx="8064897" cy="4637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8299"/>
                <a:gridCol w="2688299"/>
                <a:gridCol w="2688299"/>
              </a:tblGrid>
              <a:tr h="84685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Уровень участия</a:t>
                      </a: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Формат участия педагогического работника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449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Степень участия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результат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653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Образовательной организации</a:t>
                      </a:r>
                      <a:endParaRPr lang="ru-RU" sz="14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399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Региональный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399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Федеральный 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i="1" dirty="0" smtClean="0"/>
              <a:t>Участие в работе методических советов, объединений муниципального, регионального или федерального уровня</a:t>
            </a:r>
            <a:endParaRPr lang="ru-RU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99592" y="908720"/>
            <a:ext cx="8001000" cy="1584176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К4.П2. </a:t>
            </a:r>
            <a:r>
              <a:rPr lang="ru-RU" sz="2400" b="1" i="1" dirty="0" smtClean="0"/>
              <a:t>Участие в конкурсах профессионального мастерства «Преподаватель года», «Мастер года», «Творчество в моей профессии», «Профи» и др.</a:t>
            </a:r>
            <a:endParaRPr lang="ru-RU" sz="2400" b="1" dirty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sz="quarter" idx="1"/>
          </p:nvPr>
        </p:nvGraphicFramePr>
        <p:xfrm>
          <a:off x="539553" y="2996952"/>
          <a:ext cx="8292206" cy="1368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2333"/>
                <a:gridCol w="2204550"/>
                <a:gridCol w="1658441"/>
                <a:gridCol w="1658441"/>
                <a:gridCol w="1658441"/>
              </a:tblGrid>
              <a:tr h="973389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год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u="sng" dirty="0" err="1" smtClean="0">
                          <a:solidFill>
                            <a:srgbClr val="FF0000"/>
                          </a:solidFill>
                        </a:rPr>
                        <a:t>Очно</a:t>
                      </a:r>
                      <a:r>
                        <a:rPr lang="ru-RU" sz="2800" u="sng" dirty="0" smtClean="0">
                          <a:solidFill>
                            <a:srgbClr val="FF0000"/>
                          </a:solidFill>
                        </a:rPr>
                        <a:t>!!!!</a:t>
                      </a:r>
                      <a:endParaRPr lang="ru-RU" sz="2400" u="sng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конкурса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Уровень 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Результат 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9476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39552" y="4725144"/>
          <a:ext cx="8352928" cy="115212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907946"/>
                <a:gridCol w="2015141"/>
                <a:gridCol w="1068225"/>
                <a:gridCol w="1161608"/>
                <a:gridCol w="1200008"/>
              </a:tblGrid>
              <a:tr h="6400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Название профессионального конкурса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Название конкурсной работы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Учебный год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Результат 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560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60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sz="quarter" idx="1"/>
          </p:nvPr>
        </p:nvSpPr>
        <p:spPr bwMode="auto">
          <a:xfrm>
            <a:off x="2214254" y="2507617"/>
            <a:ext cx="6551794" cy="2757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>
              <a:buNone/>
            </a:pPr>
            <a:r>
              <a:rPr lang="ru-RU" sz="2400" b="1" dirty="0"/>
              <a:t>Вы знаете, мне по-прежнему верится, </a:t>
            </a:r>
          </a:p>
          <a:p>
            <a:pPr algn="r">
              <a:buNone/>
            </a:pPr>
            <a:r>
              <a:rPr lang="ru-RU" sz="2400" b="1" dirty="0"/>
              <a:t>Что, если останется жить земля, </a:t>
            </a:r>
          </a:p>
          <a:p>
            <a:pPr algn="r">
              <a:buNone/>
            </a:pPr>
            <a:r>
              <a:rPr lang="ru-RU" sz="2400" b="1" dirty="0"/>
              <a:t>Главным достоинством человечества </a:t>
            </a:r>
          </a:p>
          <a:p>
            <a:pPr algn="r">
              <a:buNone/>
            </a:pPr>
            <a:r>
              <a:rPr lang="ru-RU" sz="2400" b="1" dirty="0"/>
              <a:t>Будут когда-нибудь учителя… </a:t>
            </a:r>
          </a:p>
          <a:p>
            <a:pPr algn="r"/>
            <a:endParaRPr lang="ru-RU" sz="2400" b="1" dirty="0"/>
          </a:p>
          <a:p>
            <a:pPr algn="r"/>
            <a:r>
              <a:rPr lang="ru-RU" sz="2400" b="1" dirty="0"/>
              <a:t>        </a:t>
            </a:r>
            <a:r>
              <a:rPr lang="ru-RU" sz="2400" b="1" dirty="0" smtClean="0"/>
              <a:t>                       </a:t>
            </a:r>
            <a:r>
              <a:rPr lang="ru-RU" sz="2400" b="1" dirty="0"/>
              <a:t>Р. Рождественский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К1           3 пункта            7  баллов</a:t>
            </a:r>
          </a:p>
          <a:p>
            <a:r>
              <a:rPr lang="ru-RU" dirty="0" smtClean="0"/>
              <a:t>К2           1 пункт              4  балла</a:t>
            </a:r>
          </a:p>
          <a:p>
            <a:r>
              <a:rPr lang="ru-RU" dirty="0" smtClean="0"/>
              <a:t>К3            9 пунктов         24  балла</a:t>
            </a:r>
          </a:p>
          <a:p>
            <a:r>
              <a:rPr lang="ru-RU" dirty="0" smtClean="0"/>
              <a:t>К4            2 пункта           9  баллов</a:t>
            </a:r>
          </a:p>
          <a:p>
            <a:r>
              <a:rPr lang="ru-RU" b="1" dirty="0" smtClean="0"/>
              <a:t>Всего       15 пунктов       44 балла</a:t>
            </a:r>
            <a:endParaRPr lang="ru-RU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188640"/>
            <a:ext cx="8001000" cy="114300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Распределение баллов по критериям</a:t>
            </a:r>
            <a:endParaRPr lang="ru-RU" sz="2800" b="1" dirty="0"/>
          </a:p>
        </p:txBody>
      </p:sp>
      <p:sp>
        <p:nvSpPr>
          <p:cNvPr id="4" name="Стрелка вправо 3"/>
          <p:cNvSpPr/>
          <p:nvPr/>
        </p:nvSpPr>
        <p:spPr>
          <a:xfrm>
            <a:off x="1907704" y="1844824"/>
            <a:ext cx="504056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>
            <a:off x="4211960" y="1844824"/>
            <a:ext cx="504056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>
            <a:off x="1907704" y="2420888"/>
            <a:ext cx="504056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>
            <a:off x="1979712" y="2924944"/>
            <a:ext cx="504056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1907704" y="3429000"/>
            <a:ext cx="504056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4427984" y="3429000"/>
            <a:ext cx="504056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4499992" y="2852936"/>
            <a:ext cx="504056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4211960" y="2348880"/>
            <a:ext cx="504056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amworkPresentation2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BA200662-0052-4751-B21C-4FA5A6EDB72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14562</TotalTime>
  <Words>3029</Words>
  <Application>Microsoft Office PowerPoint</Application>
  <PresentationFormat>Экран (4:3)</PresentationFormat>
  <Paragraphs>901</Paragraphs>
  <Slides>82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82</vt:i4>
      </vt:variant>
    </vt:vector>
  </HeadingPairs>
  <TitlesOfParts>
    <vt:vector size="83" baseType="lpstr">
      <vt:lpstr>TeamworkPresentation2</vt:lpstr>
      <vt:lpstr>Механизм формирования ПОРТФОЛИО преподавателей спецдисциплин и мастеров п/о  в соответствии с новыми критериями оценки  их профессиональной деятельности</vt:lpstr>
      <vt:lpstr>Слайд 2</vt:lpstr>
      <vt:lpstr>Слайд 3</vt:lpstr>
      <vt:lpstr>Слайд 4</vt:lpstr>
      <vt:lpstr>2. Изменения в критериях оценки ПОРТФОЛИО </vt:lpstr>
      <vt:lpstr>2. Изменения в критериях оценки ПОРТФОЛИО</vt:lpstr>
      <vt:lpstr>Слайд 7</vt:lpstr>
      <vt:lpstr> Перечень критериев и показателей оценки профессиональной деятельности  педагогических работников </vt:lpstr>
      <vt:lpstr>Распределение баллов по критериям</vt:lpstr>
      <vt:lpstr>Приемы  формирования ПОРТФОЛИО</vt:lpstr>
      <vt:lpstr>Слайд 11</vt:lpstr>
      <vt:lpstr>СТРУКТУРА  ПОРТФОЛИО</vt:lpstr>
      <vt:lpstr>папка Общие сведения</vt:lpstr>
      <vt:lpstr>Слайд 14</vt:lpstr>
      <vt:lpstr>Слайд 15</vt:lpstr>
      <vt:lpstr>Папка Таблица</vt:lpstr>
      <vt:lpstr>ВАЖНО</vt:lpstr>
      <vt:lpstr>Слайд 18</vt:lpstr>
      <vt:lpstr>Перечень вопросов, на которые следует обратить внимание при составлении портфолио</vt:lpstr>
      <vt:lpstr>Критерий I. «Результаты освоения обучающимися образовательных программ по итогам мониторингов, проводимых организацией. Результаты деятельности педагогического работника в области внеурочной деятельности обучающихся»</vt:lpstr>
      <vt:lpstr>Слайд 21</vt:lpstr>
      <vt:lpstr>Качество знаний обучающихся по итогам мониторингов, проводимых организацией (по данным внешних аттестаций различного типа)</vt:lpstr>
      <vt:lpstr>Динамика индивидуальной успеваемости обучающихся за 2016-2018 учебный год по МДК 03.02 «Технология процесса приготовления….»</vt:lpstr>
      <vt:lpstr>К1.П2. Организация педагогом социально-значимой деятельности </vt:lpstr>
      <vt:lpstr>Слайд 25</vt:lpstr>
      <vt:lpstr>Социально-значимая деятельность  только по преподаваемой дисциплине</vt:lpstr>
      <vt:lpstr>Слайд 27</vt:lpstr>
      <vt:lpstr>К1.П3. Охват обучающихся внеурочной деятельностью по учебному предмету (профессиональному модулю) </vt:lpstr>
      <vt:lpstr>Результаты внеурочной деятельности обучающихся по учебным предметам  (награды, дипломы, свидетельства студентов)</vt:lpstr>
      <vt:lpstr>Вовлеченность студентов во внеурочную деятельность по УД(ПМ) за последние 3 года</vt:lpstr>
      <vt:lpstr>Слайд 31</vt:lpstr>
      <vt:lpstr>Результаты мониторинга удовлетворенности студентов внеурочными занятиями</vt:lpstr>
      <vt:lpstr>     К2.П.1. Организация работы с обучающимися, имеющимися способности к научной (интеллектуальной), творческой деятельности </vt:lpstr>
      <vt:lpstr>К2.П.1. Достижения  обучающихся в олимпиадах, конкурсах исследовательских работ, научно-практических конференциях</vt:lpstr>
      <vt:lpstr>Результаты деятельности обучающихся по учебным предметам  (награды, дипломы, свидетельства студентов)</vt:lpstr>
      <vt:lpstr>Слайд 36</vt:lpstr>
      <vt:lpstr>Критерий III. «Личный вклад педагогического работника в повышение качества образования, совершенствование методов обучения и воспитания, продуктивное использование новых образовательных технологий, транслирование в педагогических коллективах опыта практических результатов своей профессиональной деятельности, в том числе экспериментальной и инновационной»</vt:lpstr>
      <vt:lpstr>Слайд 38</vt:lpstr>
      <vt:lpstr> 3.1. Использование педагогом в образовательном процессе компетентносто-ориентированных образовательных технологий и методик  /в отчете  указать технологию или методику и продемонстрировать ее результативность с положительной динамикой</vt:lpstr>
      <vt:lpstr>Слайд 40</vt:lpstr>
      <vt:lpstr>Слайд 41</vt:lpstr>
      <vt:lpstr>Слайд 42</vt:lpstr>
      <vt:lpstr>Слайд 43</vt:lpstr>
      <vt:lpstr>    Использование ИКТ в образовательном процессе. Наличие цифрового портфолио</vt:lpstr>
      <vt:lpstr>Слайд 45</vt:lpstr>
      <vt:lpstr>Электронные образовательные ресурсы</vt:lpstr>
      <vt:lpstr>приказ  о ДОТ</vt:lpstr>
      <vt:lpstr>Использование элементов дистанционного обучения</vt:lpstr>
      <vt:lpstr>Слайд 49</vt:lpstr>
      <vt:lpstr>Слайд 50</vt:lpstr>
      <vt:lpstr>Слайд 51</vt:lpstr>
      <vt:lpstr>Электронное портфолио</vt:lpstr>
      <vt:lpstr>Слайд 53</vt:lpstr>
      <vt:lpstr>Слайд 54</vt:lpstr>
      <vt:lpstr>Портфолио позволяет хранить результаты за много лет. Так как заполняется по учебным годам и дает возможность копирования разделов. При желании, данные закрываются паролем.</vt:lpstr>
      <vt:lpstr>К3.П1. Использование в образовательном процессе здоровьесберегающих технологий</vt:lpstr>
      <vt:lpstr>К3.П.2. Применение на уроках  и во внеурочной деятельности проектных методик и технологий </vt:lpstr>
      <vt:lpstr>Слайд 58</vt:lpstr>
      <vt:lpstr>К3.П3. Организация педагогической деятельности  с учетом индивидуальных особенностей обучающихся</vt:lpstr>
      <vt:lpstr>Работа со слабоуспевающими </vt:lpstr>
      <vt:lpstr>Работа с учащимися пропустившими занятия по болезни</vt:lpstr>
      <vt:lpstr>Слайд 62</vt:lpstr>
      <vt:lpstr>Слайд 63</vt:lpstr>
      <vt:lpstr>        3.4. Участие педагога в инновационной деятельности. </vt:lpstr>
      <vt:lpstr>Слайд 65</vt:lpstr>
      <vt:lpstr>Слайд 66</vt:lpstr>
      <vt:lpstr>3.5. Участие в исследовательской деятельности</vt:lpstr>
      <vt:lpstr>Участие педагогического работника  в исследовательской деятельности </vt:lpstr>
      <vt:lpstr>Обязательно приложить копии документов, подтверждающие ваше участие.</vt:lpstr>
      <vt:lpstr>К3.П6. Обобщение и распространение собственного педагогического опыта</vt:lpstr>
      <vt:lpstr>НАЛИЧИЕ ОПУБЛИКОВАННЫХ СТАТЕЙ, НАУЧНЫХ ПУБЛИКАЦИЙ </vt:lpstr>
      <vt:lpstr>Должно быть в портфолио:</vt:lpstr>
      <vt:lpstr>Проведение открытых мероприятий</vt:lpstr>
      <vt:lpstr>ПУБЛИЧНОЕ ПРЕДСТАВЛЕНИЕ СОБСТВЕННОГО ПЕДАГОГИЧЕСКОГО ОПЫТА В ФОРМЕ ОТКРЫТОГО УРОКА/ МАСТЕР-КЛАССА </vt:lpstr>
      <vt:lpstr>Слайд 75</vt:lpstr>
      <vt:lpstr>К3.П7. Повышение качества профессиональной деятельности  указать название КПК, место и время проведения, приложить заверенные ксерокопии сертификатов, удостоверений, свидетельств за последние 3-5 лет (включая документы о прохождении стажировки на предприятиии)</vt:lpstr>
      <vt:lpstr>      К3.П8. Профессиональная экспертная деятельность: копии приказов, положений о мероприятиях с указанием состава жюри  </vt:lpstr>
      <vt:lpstr>К3.П.9. Поощрения  за достижения  в профессиональной деятельности </vt:lpstr>
      <vt:lpstr>К4.П1. Участие в работе методических советов, объединений муниципального, регионального или федерального уровня</vt:lpstr>
      <vt:lpstr>Участие в работе методических советов, объединений муниципального, регионального или федерального уровня</vt:lpstr>
      <vt:lpstr>    К4.П2. Участие в конкурсах профессионального мастерства «Преподаватель года», «Мастер года», «Творчество в моей профессии», «Профи» и др.</vt:lpstr>
      <vt:lpstr>Слайд 82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работы в группе</dc:title>
  <dc:creator>наталья</dc:creator>
  <cp:lastModifiedBy>Irina</cp:lastModifiedBy>
  <cp:revision>361</cp:revision>
  <dcterms:created xsi:type="dcterms:W3CDTF">2012-04-07T11:46:10Z</dcterms:created>
  <dcterms:modified xsi:type="dcterms:W3CDTF">2018-05-17T13:18:15Z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TC102282709990</vt:lpwstr>
  </property>
</Properties>
</file>